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02" r:id="rId2"/>
    <p:sldId id="303" r:id="rId3"/>
    <p:sldId id="309" r:id="rId4"/>
    <p:sldId id="311" r:id="rId5"/>
    <p:sldId id="308" r:id="rId6"/>
    <p:sldId id="312" r:id="rId7"/>
    <p:sldId id="313" r:id="rId8"/>
    <p:sldId id="282" r:id="rId9"/>
    <p:sldId id="304" r:id="rId10"/>
    <p:sldId id="305" r:id="rId11"/>
    <p:sldId id="306" r:id="rId12"/>
    <p:sldId id="256" r:id="rId13"/>
    <p:sldId id="258" r:id="rId14"/>
    <p:sldId id="281" r:id="rId15"/>
    <p:sldId id="285" r:id="rId16"/>
    <p:sldId id="264" r:id="rId17"/>
    <p:sldId id="307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7" r:id="rId27"/>
    <p:sldId id="280" r:id="rId28"/>
    <p:sldId id="284" r:id="rId29"/>
    <p:sldId id="286" r:id="rId30"/>
    <p:sldId id="288" r:id="rId31"/>
    <p:sldId id="298" r:id="rId32"/>
    <p:sldId id="299" r:id="rId33"/>
    <p:sldId id="289" r:id="rId34"/>
    <p:sldId id="300" r:id="rId35"/>
    <p:sldId id="301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ay 1: Welcome" id="{D36DBD83-2A1A-4946-A662-2F1B7FB7AA6F}">
          <p14:sldIdLst>
            <p14:sldId id="302"/>
            <p14:sldId id="303"/>
            <p14:sldId id="309"/>
            <p14:sldId id="311"/>
            <p14:sldId id="308"/>
            <p14:sldId id="312"/>
            <p14:sldId id="313"/>
            <p14:sldId id="282"/>
            <p14:sldId id="304"/>
            <p14:sldId id="305"/>
            <p14:sldId id="306"/>
            <p14:sldId id="256"/>
            <p14:sldId id="258"/>
            <p14:sldId id="281"/>
            <p14:sldId id="285"/>
            <p14:sldId id="264"/>
            <p14:sldId id="307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7"/>
            <p14:sldId id="280"/>
            <p14:sldId id="284"/>
            <p14:sldId id="286"/>
            <p14:sldId id="288"/>
            <p14:sldId id="298"/>
            <p14:sldId id="299"/>
            <p14:sldId id="289"/>
            <p14:sldId id="300"/>
            <p14:sldId id="30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elina" initials="S" lastIdx="2" clrIdx="0">
    <p:extLst>
      <p:ext uri="{19B8F6BF-5375-455C-9EA6-DF929625EA0E}">
        <p15:presenceInfo xmlns:p15="http://schemas.microsoft.com/office/powerpoint/2012/main" userId="36e2a0a9b3ced5c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5AADB"/>
    <a:srgbClr val="D78974"/>
    <a:srgbClr val="4C7488"/>
    <a:srgbClr val="8A9045"/>
    <a:srgbClr val="D7BC74"/>
    <a:srgbClr val="C16622"/>
    <a:srgbClr val="155F83"/>
    <a:srgbClr val="969696"/>
    <a:srgbClr val="FFA319"/>
    <a:srgbClr val="76767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81" autoAdjust="0"/>
    <p:restoredTop sz="94660"/>
  </p:normalViewPr>
  <p:slideViewPr>
    <p:cSldViewPr snapToGrid="0">
      <p:cViewPr varScale="1">
        <p:scale>
          <a:sx n="78" d="100"/>
          <a:sy n="78" d="100"/>
        </p:scale>
        <p:origin x="120" y="19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7-18T12:07:33.449" idx="1">
    <p:pos x="10" y="10"/>
    <p:text/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7-18T12:07:33.449" idx="1">
    <p:pos x="10" y="10"/>
    <p:text/>
    <p:extLst>
      <p:ext uri="{C676402C-5697-4E1C-873F-D02D1690AC5C}">
        <p15:threadingInfo xmlns:p15="http://schemas.microsoft.com/office/powerpoint/2012/main" timeZoneBias="-12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252DD7-0B7F-40A5-A400-1D01FE63FB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4D28C95-927B-4B93-A0F6-8F633B4BA7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CDC90F-2AAC-4826-A35B-00E4D1ADBD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4B94C-B866-447F-A855-DD15A3C788A1}" type="datetimeFigureOut">
              <a:rPr lang="en-GB" smtClean="0"/>
              <a:t>13/10/2023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BA9323-6DE8-435C-8C5F-9D25B1DA31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645489-F59F-4109-8A00-04E32AF47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5DC3E-FE64-4DB0-9014-0C78B7F924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35999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E839A-F323-4F91-A8FC-6DB73131F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36DA458-9967-441B-95DC-537DD06406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95FB5B-283E-483A-BE97-D3DADA0176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4B94C-B866-447F-A855-DD15A3C788A1}" type="datetimeFigureOut">
              <a:rPr lang="en-GB" smtClean="0"/>
              <a:t>13/10/2023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8F1665-5846-40C9-98B4-E2EF65423B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A8762B-B7FC-4C29-9205-C76F11B82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5DC3E-FE64-4DB0-9014-0C78B7F924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13686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7CAF588-409A-4364-BBAC-274182C7747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3A2336-3800-40BC-AE33-C29B92266F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3434FE-399F-48A8-9BF1-C7810E7304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4B94C-B866-447F-A855-DD15A3C788A1}" type="datetimeFigureOut">
              <a:rPr lang="en-GB" smtClean="0"/>
              <a:t>13/10/2023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6B7EA5-9B9D-4074-8633-3C3E0EC76C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1D092A-9D57-4520-BD47-E06CC18A6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5DC3E-FE64-4DB0-9014-0C78B7F924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58250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1421760" y="0"/>
            <a:ext cx="10769760" cy="867240"/>
          </a:xfrm>
          <a:prstGeom prst="rect">
            <a:avLst/>
          </a:prstGeom>
        </p:spPr>
        <p:txBody>
          <a:bodyPr lIns="90000" tIns="46800" rIns="90000" bIns="46800" anchor="ctr"/>
          <a:lstStyle/>
          <a:p>
            <a:pPr algn="ctr"/>
            <a:endParaRPr lang="en-US" sz="3200" b="0" strike="noStrike" spc="-1">
              <a:solidFill>
                <a:srgbClr val="000099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609600" y="1271160"/>
            <a:ext cx="11326080" cy="3977640"/>
          </a:xfrm>
          <a:prstGeom prst="rect">
            <a:avLst/>
          </a:prstGeom>
        </p:spPr>
        <p:txBody>
          <a:bodyPr lIns="90000" tIns="46800" rIns="90000" bIns="46800"/>
          <a:lstStyle/>
          <a:p>
            <a:endParaRPr lang="en-US" sz="2200" b="0" strike="noStrike" spc="-1">
              <a:solidFill>
                <a:srgbClr val="000099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126317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E7091-3918-40D6-8180-D57707105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6BDFE4-EE74-4C5A-BC35-308540B66E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01AEF7-A880-4192-BF0B-53A83439C5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4B94C-B866-447F-A855-DD15A3C788A1}" type="datetimeFigureOut">
              <a:rPr lang="en-GB" smtClean="0"/>
              <a:t>13/10/2023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39046F-96CD-4FD4-8AB6-BC8F2C15A4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0F82D7-CBA1-4F02-AA3A-297DF3885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5DC3E-FE64-4DB0-9014-0C78B7F924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44209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E0CCD-A33C-4B6A-B893-408670BE49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977DFB-39B4-4DAF-B76C-D6D03A8450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6D5F9A-3934-42E3-8A28-6605B63C42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4B94C-B866-447F-A855-DD15A3C788A1}" type="datetimeFigureOut">
              <a:rPr lang="en-GB" smtClean="0"/>
              <a:t>13/10/2023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34EC8A-E1AE-4EE8-A823-F4BE7755AE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504DAB-DCFD-4373-8E3D-925255B1D1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5DC3E-FE64-4DB0-9014-0C78B7F924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56546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04A84-D7C2-4250-98E4-1418F689D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F638BD-8D0C-4E2B-8BB1-FB179293496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D135CB-A12F-422D-9108-5D6D153696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893479-468C-4BF8-B053-6B20E74F8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4B94C-B866-447F-A855-DD15A3C788A1}" type="datetimeFigureOut">
              <a:rPr lang="en-GB" smtClean="0"/>
              <a:t>13/10/2023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6EBDAC-FF12-405E-BD7D-EDA0F6D074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563C91-CA88-460A-B23B-414EE99B2C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5DC3E-FE64-4DB0-9014-0C78B7F924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43736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B29BC-76FA-4B65-A6DD-B748A3CE46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700ACF-8592-4D44-B6B5-F365C66F8A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77FDB6-C86C-4D0A-94A9-F889EB39CF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B6984C6-CEE7-4E1F-B70A-BCE0E4FE79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ED2C7B3-FD9D-4A46-9C51-31BE12E1A99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D0A69E3-0DF4-49C1-A0D4-8506A23642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4B94C-B866-447F-A855-DD15A3C788A1}" type="datetimeFigureOut">
              <a:rPr lang="en-GB" smtClean="0"/>
              <a:t>13/10/2023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FB9D485-0A0E-4E3C-B90C-F07A3CE92E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B06625B-54EB-48A5-B133-D7BDED5EB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5DC3E-FE64-4DB0-9014-0C78B7F924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74645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9C715-5CAB-43D9-B9D6-7B3509AE2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7AAD56C-D84B-4E41-B1C2-E8BFDCFD7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4B94C-B866-447F-A855-DD15A3C788A1}" type="datetimeFigureOut">
              <a:rPr lang="en-GB" smtClean="0"/>
              <a:t>13/10/2023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E244A4-7C3E-429B-A397-33AD21C39A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DB750E-0539-489C-9C3E-15BD628658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5DC3E-FE64-4DB0-9014-0C78B7F924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24410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BAB0A93-F3ED-4C8E-8DAB-A319274473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4B94C-B866-447F-A855-DD15A3C788A1}" type="datetimeFigureOut">
              <a:rPr lang="en-GB" smtClean="0"/>
              <a:t>13/10/2023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96D0D4C-7E6A-40FA-A5F2-0F174D8674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5AC305-4CF7-49BD-A68C-E13887C14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5DC3E-FE64-4DB0-9014-0C78B7F924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18853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0A3EA-8628-49CD-8075-772FF9523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B44958-48B3-4A9A-881B-4659E3D2AF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3C4CDC-7D70-4573-B2B8-9C972A2C97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70175C-9938-4006-A9F0-AB28F6CB0F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4B94C-B866-447F-A855-DD15A3C788A1}" type="datetimeFigureOut">
              <a:rPr lang="en-GB" smtClean="0"/>
              <a:t>13/10/2023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2535A6-AF28-43AC-B9DA-8F9CA7A91E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C6E36D-36E1-49C2-941F-957B42B4ED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5DC3E-FE64-4DB0-9014-0C78B7F924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75103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94CA6-543D-4106-AECE-25A16CDB42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600902D-971C-459D-90C8-09C63A330E5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3DA0E0-CD74-4E25-8587-20923DC230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14AC8B-1A23-4FC5-A7C1-A188190EEE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4B94C-B866-447F-A855-DD15A3C788A1}" type="datetimeFigureOut">
              <a:rPr lang="en-GB" smtClean="0"/>
              <a:t>13/10/2023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D8AF8D-A728-4D58-8532-C586FF5ED3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4C0878-26CD-414F-991A-9B539DCD5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5DC3E-FE64-4DB0-9014-0C78B7F924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46548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4722FB9-424A-425B-92A0-2BC4B9A06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355689-EA93-4440-9DFD-B9E9DF695A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451B89-EE8A-4D8B-9571-CC036EBD79A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84B94C-B866-447F-A855-DD15A3C788A1}" type="datetimeFigureOut">
              <a:rPr lang="en-GB" smtClean="0"/>
              <a:t>13/10/2023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5E651-2F69-4681-AE50-60B43994DD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BDDFD4-3B67-469E-ABC7-62D05F3702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F5DC3E-FE64-4DB0-9014-0C78B7F924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00761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2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5AA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DE9D7F1-E57B-40C9-9B7F-3FFF61A9D3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8695" y="-213122"/>
            <a:ext cx="6900672" cy="5175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9560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453B5156-BA47-4B2E-8ED1-5A16F070310B}"/>
              </a:ext>
            </a:extLst>
          </p:cNvPr>
          <p:cNvGrpSpPr/>
          <p:nvPr/>
        </p:nvGrpSpPr>
        <p:grpSpPr>
          <a:xfrm>
            <a:off x="161097" y="2647841"/>
            <a:ext cx="11869806" cy="2280044"/>
            <a:chOff x="161097" y="2647841"/>
            <a:chExt cx="11869806" cy="228004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9B4A54B-8D4F-4B2B-8F06-DB78166046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1097" y="2647841"/>
              <a:ext cx="11869806" cy="1562318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051BEB1F-02FA-4716-A78B-882C44469F5F}"/>
                </a:ext>
              </a:extLst>
            </p:cNvPr>
            <p:cNvSpPr/>
            <p:nvPr/>
          </p:nvSpPr>
          <p:spPr>
            <a:xfrm>
              <a:off x="193431" y="3191608"/>
              <a:ext cx="6488723" cy="395654"/>
            </a:xfrm>
            <a:prstGeom prst="rect">
              <a:avLst/>
            </a:prstGeom>
            <a:noFill/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AE0DC5B-389D-40A5-92B4-4CC882F3D4C6}"/>
                </a:ext>
              </a:extLst>
            </p:cNvPr>
            <p:cNvSpPr txBox="1"/>
            <p:nvPr/>
          </p:nvSpPr>
          <p:spPr>
            <a:xfrm>
              <a:off x="6096000" y="2822276"/>
              <a:ext cx="13281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Project </a:t>
              </a:r>
              <a:r>
                <a:rPr lang="de-DE" dirty="0" err="1"/>
                <a:t>path</a:t>
              </a:r>
              <a:endParaRPr lang="en-GB" dirty="0"/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3F32B9D7-1398-4B15-BCB5-2F2D85EC96E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50980" y="3936297"/>
              <a:ext cx="829902" cy="643194"/>
            </a:xfrm>
            <a:prstGeom prst="straightConnector1">
              <a:avLst/>
            </a:prstGeom>
            <a:ln w="762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B4A7C3A-BFC8-4ABE-A1EA-06018050FF20}"/>
                </a:ext>
              </a:extLst>
            </p:cNvPr>
            <p:cNvSpPr txBox="1"/>
            <p:nvPr/>
          </p:nvSpPr>
          <p:spPr>
            <a:xfrm>
              <a:off x="850980" y="4558553"/>
              <a:ext cx="21995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err="1"/>
                <a:t>Navigate</a:t>
              </a:r>
              <a:r>
                <a:rPr lang="de-DE" dirty="0"/>
                <a:t> </a:t>
              </a:r>
              <a:r>
                <a:rPr lang="de-DE" dirty="0" err="1"/>
                <a:t>one</a:t>
              </a:r>
              <a:r>
                <a:rPr lang="de-DE" dirty="0"/>
                <a:t> </a:t>
              </a:r>
              <a:r>
                <a:rPr lang="de-DE" dirty="0" err="1"/>
                <a:t>level</a:t>
              </a:r>
              <a:r>
                <a:rPr lang="de-DE" dirty="0"/>
                <a:t> </a:t>
              </a:r>
              <a:r>
                <a:rPr lang="de-DE" dirty="0" err="1"/>
                <a:t>up</a:t>
              </a:r>
              <a:endParaRPr lang="en-GB" dirty="0"/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B4B31DC0-F54B-40BB-B2CD-9478B3ABE106}"/>
                </a:ext>
              </a:extLst>
            </p:cNvPr>
            <p:cNvCxnSpPr>
              <a:cxnSpLocks/>
              <a:stCxn id="14" idx="3"/>
            </p:cNvCxnSpPr>
            <p:nvPr/>
          </p:nvCxnSpPr>
          <p:spPr>
            <a:xfrm>
              <a:off x="10775484" y="3174089"/>
              <a:ext cx="675465" cy="215346"/>
            </a:xfrm>
            <a:prstGeom prst="straightConnector1">
              <a:avLst/>
            </a:prstGeom>
            <a:ln w="762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60D5B66-A500-4467-9DAB-7C40E81B5823}"/>
                </a:ext>
              </a:extLst>
            </p:cNvPr>
            <p:cNvSpPr txBox="1"/>
            <p:nvPr/>
          </p:nvSpPr>
          <p:spPr>
            <a:xfrm>
              <a:off x="9493623" y="4210159"/>
              <a:ext cx="173622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Open </a:t>
              </a:r>
              <a:r>
                <a:rPr lang="de-DE" dirty="0" err="1"/>
                <a:t>project</a:t>
              </a:r>
              <a:r>
                <a:rPr lang="de-DE" dirty="0"/>
                <a:t> in </a:t>
              </a:r>
              <a:r>
                <a:rPr lang="de-DE" dirty="0" err="1"/>
                <a:t>file</a:t>
              </a:r>
              <a:r>
                <a:rPr lang="en-GB" dirty="0"/>
                <a:t> explorer</a:t>
              </a:r>
              <a:endParaRPr lang="de-DE" dirty="0"/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359E774E-0636-465D-9D06-2083D34B0F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13216" y="3413773"/>
              <a:ext cx="710174" cy="1144780"/>
            </a:xfrm>
            <a:prstGeom prst="straightConnector1">
              <a:avLst/>
            </a:prstGeom>
            <a:ln w="762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C0F7865-0BFB-429C-9325-5E6B28E766F5}"/>
                </a:ext>
              </a:extLst>
            </p:cNvPr>
            <p:cNvSpPr txBox="1"/>
            <p:nvPr/>
          </p:nvSpPr>
          <p:spPr>
            <a:xfrm>
              <a:off x="8906126" y="2989423"/>
              <a:ext cx="18693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Go </a:t>
              </a:r>
              <a:r>
                <a:rPr lang="de-DE" dirty="0" err="1"/>
                <a:t>to</a:t>
              </a:r>
              <a:r>
                <a:rPr lang="de-DE" dirty="0"/>
                <a:t> </a:t>
              </a:r>
              <a:r>
                <a:rPr lang="de-DE" dirty="0" err="1"/>
                <a:t>project</a:t>
              </a:r>
              <a:r>
                <a:rPr lang="de-DE" dirty="0"/>
                <a:t> root</a:t>
              </a:r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22903753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97BFB61B-56E0-46EF-B5B6-AA59644B4FD5}"/>
              </a:ext>
            </a:extLst>
          </p:cNvPr>
          <p:cNvGrpSpPr/>
          <p:nvPr/>
        </p:nvGrpSpPr>
        <p:grpSpPr>
          <a:xfrm>
            <a:off x="1756757" y="1221069"/>
            <a:ext cx="8678486" cy="4294197"/>
            <a:chOff x="1756757" y="1221069"/>
            <a:chExt cx="8678486" cy="429419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4D1D1D5E-B853-403E-B50D-32AB7689A0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56757" y="1342734"/>
              <a:ext cx="8678486" cy="4172532"/>
            </a:xfrm>
            <a:prstGeom prst="rect">
              <a:avLst/>
            </a:prstGeom>
          </p:spPr>
        </p:pic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CA781379-8EC1-476E-9232-A79E89CC4A55}"/>
                </a:ext>
              </a:extLst>
            </p:cNvPr>
            <p:cNvSpPr/>
            <p:nvPr/>
          </p:nvSpPr>
          <p:spPr>
            <a:xfrm>
              <a:off x="3536577" y="1223041"/>
              <a:ext cx="632011" cy="497541"/>
            </a:xfrm>
            <a:prstGeom prst="ellipse">
              <a:avLst/>
            </a:prstGeom>
            <a:noFill/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A036E04B-9168-4CB7-8D79-64A4DAD477C2}"/>
                </a:ext>
              </a:extLst>
            </p:cNvPr>
            <p:cNvSpPr/>
            <p:nvPr/>
          </p:nvSpPr>
          <p:spPr>
            <a:xfrm>
              <a:off x="5017994" y="1221069"/>
              <a:ext cx="1248336" cy="497541"/>
            </a:xfrm>
            <a:prstGeom prst="ellipse">
              <a:avLst/>
            </a:prstGeom>
            <a:noFill/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4495800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3C0D98A1-E8B6-4B76-BE7B-3A2A28DA6BED}"/>
              </a:ext>
            </a:extLst>
          </p:cNvPr>
          <p:cNvGrpSpPr/>
          <p:nvPr/>
        </p:nvGrpSpPr>
        <p:grpSpPr>
          <a:xfrm>
            <a:off x="2462094" y="2305049"/>
            <a:ext cx="6495294" cy="2220298"/>
            <a:chOff x="2462094" y="2305049"/>
            <a:chExt cx="6495294" cy="2220298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178DA9CB-B3F8-48A5-8C0A-E270FE4C2813}"/>
                </a:ext>
              </a:extLst>
            </p:cNvPr>
            <p:cNvGrpSpPr/>
            <p:nvPr/>
          </p:nvGrpSpPr>
          <p:grpSpPr>
            <a:xfrm>
              <a:off x="2862941" y="2761856"/>
              <a:ext cx="5926497" cy="1684955"/>
              <a:chOff x="2862941" y="2761856"/>
              <a:chExt cx="5926497" cy="1684955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F7A46171-C9A0-4CE5-9144-143D4A00B425}"/>
                  </a:ext>
                </a:extLst>
              </p:cNvPr>
              <p:cNvSpPr/>
              <p:nvPr/>
            </p:nvSpPr>
            <p:spPr>
              <a:xfrm>
                <a:off x="5029199" y="2766525"/>
                <a:ext cx="1632857" cy="66247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>
                    <a:solidFill>
                      <a:schemeClr val="tx1"/>
                    </a:solidFill>
                  </a:rPr>
                  <a:t>Processing</a:t>
                </a:r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1512F7CA-9422-447F-8F1D-850EB3C1E450}"/>
                  </a:ext>
                </a:extLst>
              </p:cNvPr>
              <p:cNvSpPr/>
              <p:nvPr/>
            </p:nvSpPr>
            <p:spPr>
              <a:xfrm>
                <a:off x="7727305" y="2761856"/>
                <a:ext cx="1062133" cy="66247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>
                    <a:solidFill>
                      <a:schemeClr val="tx1"/>
                    </a:solidFill>
                  </a:rPr>
                  <a:t>Output</a:t>
                </a:r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8481850-22E6-4ACA-96BF-EC0E81594549}"/>
                  </a:ext>
                </a:extLst>
              </p:cNvPr>
              <p:cNvSpPr/>
              <p:nvPr/>
            </p:nvSpPr>
            <p:spPr>
              <a:xfrm>
                <a:off x="2862941" y="2766524"/>
                <a:ext cx="1062133" cy="66247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>
                    <a:solidFill>
                      <a:schemeClr val="tx1"/>
                    </a:solidFill>
                  </a:rPr>
                  <a:t>Input</a:t>
                </a:r>
              </a:p>
            </p:txBody>
          </p:sp>
          <p:sp>
            <p:nvSpPr>
              <p:cNvPr id="7" name="Arrow: Right 6">
                <a:extLst>
                  <a:ext uri="{FF2B5EF4-FFF2-40B4-BE49-F238E27FC236}">
                    <a16:creationId xmlns:a16="http://schemas.microsoft.com/office/drawing/2014/main" id="{0A79EF1E-6C56-416C-B220-7DD40DA37F7A}"/>
                  </a:ext>
                </a:extLst>
              </p:cNvPr>
              <p:cNvSpPr/>
              <p:nvPr/>
            </p:nvSpPr>
            <p:spPr>
              <a:xfrm>
                <a:off x="4052594" y="2943805"/>
                <a:ext cx="849085" cy="307910"/>
              </a:xfrm>
              <a:prstGeom prst="rightArrow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" name="Arrow: Right 7">
                <a:extLst>
                  <a:ext uri="{FF2B5EF4-FFF2-40B4-BE49-F238E27FC236}">
                    <a16:creationId xmlns:a16="http://schemas.microsoft.com/office/drawing/2014/main" id="{891D7340-8D82-47BD-B24F-2E69FCEB0D40}"/>
                  </a:ext>
                </a:extLst>
              </p:cNvPr>
              <p:cNvSpPr/>
              <p:nvPr/>
            </p:nvSpPr>
            <p:spPr>
              <a:xfrm>
                <a:off x="6789577" y="2939137"/>
                <a:ext cx="849085" cy="307910"/>
              </a:xfrm>
              <a:prstGeom prst="rightArrow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9" name="Arrow: Bent 8">
                <a:extLst>
                  <a:ext uri="{FF2B5EF4-FFF2-40B4-BE49-F238E27FC236}">
                    <a16:creationId xmlns:a16="http://schemas.microsoft.com/office/drawing/2014/main" id="{85E22644-E911-4EE4-B299-2FF1C6037AC9}"/>
                  </a:ext>
                </a:extLst>
              </p:cNvPr>
              <p:cNvSpPr/>
              <p:nvPr/>
            </p:nvSpPr>
            <p:spPr>
              <a:xfrm rot="5400000">
                <a:off x="6983571" y="3091150"/>
                <a:ext cx="461096" cy="849085"/>
              </a:xfrm>
              <a:prstGeom prst="bentArrow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DB335148-8F78-440C-9466-B73FE020904C}"/>
                  </a:ext>
                </a:extLst>
              </p:cNvPr>
              <p:cNvSpPr/>
              <p:nvPr/>
            </p:nvSpPr>
            <p:spPr>
              <a:xfrm>
                <a:off x="6789576" y="3784338"/>
                <a:ext cx="1620418" cy="662473"/>
              </a:xfrm>
              <a:prstGeom prst="rect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>
                    <a:solidFill>
                      <a:schemeClr val="tx1"/>
                    </a:solidFill>
                  </a:rPr>
                  <a:t>Side effects</a:t>
                </a:r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9E4FC79-216D-4C81-B777-245877405777}"/>
                </a:ext>
              </a:extLst>
            </p:cNvPr>
            <p:cNvSpPr txBox="1"/>
            <p:nvPr/>
          </p:nvSpPr>
          <p:spPr>
            <a:xfrm>
              <a:off x="2462094" y="2305049"/>
              <a:ext cx="15905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Function name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4E1C10B-4297-4FD7-AAD9-8B564D215D24}"/>
                </a:ext>
              </a:extLst>
            </p:cNvPr>
            <p:cNvSpPr/>
            <p:nvPr/>
          </p:nvSpPr>
          <p:spPr>
            <a:xfrm>
              <a:off x="2743200" y="2631233"/>
              <a:ext cx="6214188" cy="189411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700006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1381693-2075-42BA-AC6D-C1CC26CF6BF7}"/>
              </a:ext>
            </a:extLst>
          </p:cNvPr>
          <p:cNvGrpSpPr/>
          <p:nvPr/>
        </p:nvGrpSpPr>
        <p:grpSpPr>
          <a:xfrm>
            <a:off x="2462094" y="2305049"/>
            <a:ext cx="6495294" cy="1249914"/>
            <a:chOff x="2462094" y="2305049"/>
            <a:chExt cx="6495294" cy="1249914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178DA9CB-B3F8-48A5-8C0A-E270FE4C2813}"/>
                </a:ext>
              </a:extLst>
            </p:cNvPr>
            <p:cNvGrpSpPr/>
            <p:nvPr/>
          </p:nvGrpSpPr>
          <p:grpSpPr>
            <a:xfrm>
              <a:off x="2862941" y="2761856"/>
              <a:ext cx="5926497" cy="667142"/>
              <a:chOff x="2862941" y="2761856"/>
              <a:chExt cx="5926497" cy="667142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F7A46171-C9A0-4CE5-9144-143D4A00B425}"/>
                  </a:ext>
                </a:extLst>
              </p:cNvPr>
              <p:cNvSpPr/>
              <p:nvPr/>
            </p:nvSpPr>
            <p:spPr>
              <a:xfrm>
                <a:off x="5029199" y="2766525"/>
                <a:ext cx="1632857" cy="66247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400" dirty="0">
                    <a:solidFill>
                      <a:schemeClr val="tx1"/>
                    </a:solidFill>
                  </a:rPr>
                  <a:t>Add values and divide by the length of the vector</a:t>
                </a:r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1512F7CA-9422-447F-8F1D-850EB3C1E450}"/>
                  </a:ext>
                </a:extLst>
              </p:cNvPr>
              <p:cNvSpPr/>
              <p:nvPr/>
            </p:nvSpPr>
            <p:spPr>
              <a:xfrm>
                <a:off x="7727305" y="2761856"/>
                <a:ext cx="1062133" cy="66247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>
                    <a:solidFill>
                      <a:schemeClr val="tx1"/>
                    </a:solidFill>
                  </a:rPr>
                  <a:t>4</a:t>
                </a:r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8481850-22E6-4ACA-96BF-EC0E81594549}"/>
                  </a:ext>
                </a:extLst>
              </p:cNvPr>
              <p:cNvSpPr/>
              <p:nvPr/>
            </p:nvSpPr>
            <p:spPr>
              <a:xfrm>
                <a:off x="2862941" y="2766524"/>
                <a:ext cx="1062133" cy="66247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>
                    <a:solidFill>
                      <a:schemeClr val="tx1"/>
                    </a:solidFill>
                  </a:rPr>
                  <a:t>c(1, 5, 6)</a:t>
                </a:r>
              </a:p>
            </p:txBody>
          </p:sp>
          <p:sp>
            <p:nvSpPr>
              <p:cNvPr id="7" name="Arrow: Right 6">
                <a:extLst>
                  <a:ext uri="{FF2B5EF4-FFF2-40B4-BE49-F238E27FC236}">
                    <a16:creationId xmlns:a16="http://schemas.microsoft.com/office/drawing/2014/main" id="{0A79EF1E-6C56-416C-B220-7DD40DA37F7A}"/>
                  </a:ext>
                </a:extLst>
              </p:cNvPr>
              <p:cNvSpPr/>
              <p:nvPr/>
            </p:nvSpPr>
            <p:spPr>
              <a:xfrm>
                <a:off x="4052594" y="2943805"/>
                <a:ext cx="849085" cy="307910"/>
              </a:xfrm>
              <a:prstGeom prst="rightArrow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" name="Arrow: Right 7">
                <a:extLst>
                  <a:ext uri="{FF2B5EF4-FFF2-40B4-BE49-F238E27FC236}">
                    <a16:creationId xmlns:a16="http://schemas.microsoft.com/office/drawing/2014/main" id="{891D7340-8D82-47BD-B24F-2E69FCEB0D40}"/>
                  </a:ext>
                </a:extLst>
              </p:cNvPr>
              <p:cNvSpPr/>
              <p:nvPr/>
            </p:nvSpPr>
            <p:spPr>
              <a:xfrm>
                <a:off x="6789577" y="2939137"/>
                <a:ext cx="849085" cy="307910"/>
              </a:xfrm>
              <a:prstGeom prst="rightArrow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9E4FC79-216D-4C81-B777-245877405777}"/>
                </a:ext>
              </a:extLst>
            </p:cNvPr>
            <p:cNvSpPr txBox="1"/>
            <p:nvPr/>
          </p:nvSpPr>
          <p:spPr>
            <a:xfrm>
              <a:off x="2462094" y="2305049"/>
              <a:ext cx="7168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mean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4E1C10B-4297-4FD7-AAD9-8B564D215D24}"/>
                </a:ext>
              </a:extLst>
            </p:cNvPr>
            <p:cNvSpPr/>
            <p:nvPr/>
          </p:nvSpPr>
          <p:spPr>
            <a:xfrm>
              <a:off x="2743200" y="2631233"/>
              <a:ext cx="6214188" cy="92373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0499700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1F0B8134-6D8F-4F83-B530-76971FCB1C99}"/>
              </a:ext>
            </a:extLst>
          </p:cNvPr>
          <p:cNvGrpSpPr/>
          <p:nvPr/>
        </p:nvGrpSpPr>
        <p:grpSpPr>
          <a:xfrm>
            <a:off x="4516018" y="1412032"/>
            <a:ext cx="3099431" cy="3635272"/>
            <a:chOff x="4516018" y="1412032"/>
            <a:chExt cx="3099431" cy="3635272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A96257C0-7B1E-4A92-9BA0-F5E9864630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76550" y="1922668"/>
              <a:ext cx="3038899" cy="3124636"/>
            </a:xfrm>
            <a:prstGeom prst="rect">
              <a:avLst/>
            </a:prstGeom>
          </p:spPr>
        </p:pic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EB2DCEDA-7BA8-4583-95C2-9F5BB8F8B46D}"/>
                </a:ext>
              </a:extLst>
            </p:cNvPr>
            <p:cNvCxnSpPr>
              <a:cxnSpLocks/>
            </p:cNvCxnSpPr>
            <p:nvPr/>
          </p:nvCxnSpPr>
          <p:spPr>
            <a:xfrm>
              <a:off x="4516018" y="2341984"/>
              <a:ext cx="0" cy="2705320"/>
            </a:xfrm>
            <a:prstGeom prst="straightConnector1">
              <a:avLst/>
            </a:prstGeom>
            <a:ln w="571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5B75B1D-F018-4F34-9DE8-63495EE34C01}"/>
                </a:ext>
              </a:extLst>
            </p:cNvPr>
            <p:cNvSpPr/>
            <p:nvPr/>
          </p:nvSpPr>
          <p:spPr>
            <a:xfrm>
              <a:off x="4516018" y="1922668"/>
              <a:ext cx="3099427" cy="344671"/>
            </a:xfrm>
            <a:prstGeom prst="rect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BCF54E5-6888-47D9-B058-80F040E0F617}"/>
                </a:ext>
              </a:extLst>
            </p:cNvPr>
            <p:cNvSpPr txBox="1"/>
            <p:nvPr/>
          </p:nvSpPr>
          <p:spPr>
            <a:xfrm>
              <a:off x="4576550" y="1412032"/>
              <a:ext cx="87318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err="1"/>
                <a:t>character</a:t>
              </a:r>
              <a:endParaRPr lang="en-GB" sz="1400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4A7C2AF-9874-4F32-83C4-F74CD960EDC4}"/>
                </a:ext>
              </a:extLst>
            </p:cNvPr>
            <p:cNvSpPr txBox="1"/>
            <p:nvPr/>
          </p:nvSpPr>
          <p:spPr>
            <a:xfrm>
              <a:off x="6462062" y="1412032"/>
              <a:ext cx="78579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err="1"/>
                <a:t>numeric</a:t>
              </a:r>
              <a:endParaRPr lang="en-GB" sz="1400" dirty="0"/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8E51E534-D8FA-4094-B9C9-EFDC33B417CF}"/>
                </a:ext>
              </a:extLst>
            </p:cNvPr>
            <p:cNvCxnSpPr>
              <a:cxnSpLocks/>
            </p:cNvCxnSpPr>
            <p:nvPr/>
          </p:nvCxnSpPr>
          <p:spPr>
            <a:xfrm>
              <a:off x="5013144" y="1676947"/>
              <a:ext cx="0" cy="202859"/>
            </a:xfrm>
            <a:prstGeom prst="straightConnector1">
              <a:avLst/>
            </a:prstGeom>
            <a:ln w="38100">
              <a:solidFill>
                <a:schemeClr val="accent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3221E3F1-F1A2-46AB-B3EF-15B5E21B460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86513" y="1676947"/>
              <a:ext cx="422093" cy="202859"/>
            </a:xfrm>
            <a:prstGeom prst="straightConnector1">
              <a:avLst/>
            </a:prstGeom>
            <a:ln w="38100">
              <a:solidFill>
                <a:schemeClr val="accent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42838866-7DFF-4CD4-857A-D7B7B32C2177}"/>
                </a:ext>
              </a:extLst>
            </p:cNvPr>
            <p:cNvCxnSpPr>
              <a:cxnSpLocks/>
            </p:cNvCxnSpPr>
            <p:nvPr/>
          </p:nvCxnSpPr>
          <p:spPr>
            <a:xfrm>
              <a:off x="6808606" y="1676947"/>
              <a:ext cx="439249" cy="202859"/>
            </a:xfrm>
            <a:prstGeom prst="straightConnector1">
              <a:avLst/>
            </a:prstGeom>
            <a:ln w="38100">
              <a:solidFill>
                <a:schemeClr val="accent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800992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AFEB8566-5BB7-49BC-AE06-432B5A42AEA8}"/>
              </a:ext>
            </a:extLst>
          </p:cNvPr>
          <p:cNvGrpSpPr/>
          <p:nvPr/>
        </p:nvGrpSpPr>
        <p:grpSpPr>
          <a:xfrm>
            <a:off x="1198585" y="1348554"/>
            <a:ext cx="8904040" cy="2395114"/>
            <a:chOff x="1198585" y="1348554"/>
            <a:chExt cx="8904040" cy="2395114"/>
          </a:xfrm>
        </p:grpSpPr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D9041ADB-806A-4C23-8AAD-2BDFDE687ACA}"/>
                </a:ext>
              </a:extLst>
            </p:cNvPr>
            <p:cNvGrpSpPr/>
            <p:nvPr/>
          </p:nvGrpSpPr>
          <p:grpSpPr>
            <a:xfrm>
              <a:off x="1198585" y="1821562"/>
              <a:ext cx="8904040" cy="1922106"/>
              <a:chOff x="1159013" y="1679509"/>
              <a:chExt cx="8904040" cy="1922106"/>
            </a:xfrm>
          </p:grpSpPr>
          <p:grpSp>
            <p:nvGrpSpPr>
              <p:cNvPr id="77" name="Group 76">
                <a:extLst>
                  <a:ext uri="{FF2B5EF4-FFF2-40B4-BE49-F238E27FC236}">
                    <a16:creationId xmlns:a16="http://schemas.microsoft.com/office/drawing/2014/main" id="{340FE93B-8084-4A5D-8FB4-0D4BA2A0F055}"/>
                  </a:ext>
                </a:extLst>
              </p:cNvPr>
              <p:cNvGrpSpPr/>
              <p:nvPr/>
            </p:nvGrpSpPr>
            <p:grpSpPr>
              <a:xfrm>
                <a:off x="2468464" y="1679509"/>
                <a:ext cx="7594589" cy="1922106"/>
                <a:chOff x="1577398" y="1623527"/>
                <a:chExt cx="7594589" cy="1922106"/>
              </a:xfrm>
            </p:grpSpPr>
            <p:grpSp>
              <p:nvGrpSpPr>
                <p:cNvPr id="81" name="Group 80">
                  <a:extLst>
                    <a:ext uri="{FF2B5EF4-FFF2-40B4-BE49-F238E27FC236}">
                      <a16:creationId xmlns:a16="http://schemas.microsoft.com/office/drawing/2014/main" id="{1408F5DB-6D53-4DB3-9EEA-E260C44FC68A}"/>
                    </a:ext>
                  </a:extLst>
                </p:cNvPr>
                <p:cNvGrpSpPr/>
                <p:nvPr/>
              </p:nvGrpSpPr>
              <p:grpSpPr>
                <a:xfrm>
                  <a:off x="1698171" y="2379306"/>
                  <a:ext cx="1110343" cy="466531"/>
                  <a:chOff x="1698171" y="2379306"/>
                  <a:chExt cx="1110343" cy="466531"/>
                </a:xfrm>
              </p:grpSpPr>
              <p:sp>
                <p:nvSpPr>
                  <p:cNvPr id="105" name="Rectangle: Rounded Corners 104">
                    <a:extLst>
                      <a:ext uri="{FF2B5EF4-FFF2-40B4-BE49-F238E27FC236}">
                        <a16:creationId xmlns:a16="http://schemas.microsoft.com/office/drawing/2014/main" id="{F0F1F7C0-865F-4112-A596-67C46D15113A}"/>
                      </a:ext>
                    </a:extLst>
                  </p:cNvPr>
                  <p:cNvSpPr/>
                  <p:nvPr/>
                </p:nvSpPr>
                <p:spPr>
                  <a:xfrm>
                    <a:off x="1698171" y="2379306"/>
                    <a:ext cx="1110343" cy="466531"/>
                  </a:xfrm>
                  <a:prstGeom prst="roundRect">
                    <a:avLst/>
                  </a:prstGeom>
                  <a:noFill/>
                  <a:ln w="28575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600"/>
                  </a:p>
                </p:txBody>
              </p:sp>
              <p:sp>
                <p:nvSpPr>
                  <p:cNvPr id="106" name="TextBox 105">
                    <a:extLst>
                      <a:ext uri="{FF2B5EF4-FFF2-40B4-BE49-F238E27FC236}">
                        <a16:creationId xmlns:a16="http://schemas.microsoft.com/office/drawing/2014/main" id="{A592E618-63B8-47E5-B91B-08CE6A41DB81}"/>
                      </a:ext>
                    </a:extLst>
                  </p:cNvPr>
                  <p:cNvSpPr txBox="1"/>
                  <p:nvPr/>
                </p:nvSpPr>
                <p:spPr>
                  <a:xfrm>
                    <a:off x="1839606" y="2427905"/>
                    <a:ext cx="756938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de-DE" sz="1600" dirty="0"/>
                      <a:t>Import</a:t>
                    </a:r>
                    <a:endParaRPr lang="en-GB" sz="1600" dirty="0"/>
                  </a:p>
                </p:txBody>
              </p:sp>
            </p:grpSp>
            <p:grpSp>
              <p:nvGrpSpPr>
                <p:cNvPr id="82" name="Group 81">
                  <a:extLst>
                    <a:ext uri="{FF2B5EF4-FFF2-40B4-BE49-F238E27FC236}">
                      <a16:creationId xmlns:a16="http://schemas.microsoft.com/office/drawing/2014/main" id="{B47D9237-0696-42C4-935A-35BC876CAB40}"/>
                    </a:ext>
                  </a:extLst>
                </p:cNvPr>
                <p:cNvGrpSpPr/>
                <p:nvPr/>
              </p:nvGrpSpPr>
              <p:grpSpPr>
                <a:xfrm>
                  <a:off x="3192548" y="2379305"/>
                  <a:ext cx="1110343" cy="466531"/>
                  <a:chOff x="1698171" y="2379306"/>
                  <a:chExt cx="1110343" cy="466531"/>
                </a:xfrm>
              </p:grpSpPr>
              <p:sp>
                <p:nvSpPr>
                  <p:cNvPr id="103" name="Rectangle: Rounded Corners 102">
                    <a:extLst>
                      <a:ext uri="{FF2B5EF4-FFF2-40B4-BE49-F238E27FC236}">
                        <a16:creationId xmlns:a16="http://schemas.microsoft.com/office/drawing/2014/main" id="{F0B30E6D-F369-4233-9A77-34A43A36AFA2}"/>
                      </a:ext>
                    </a:extLst>
                  </p:cNvPr>
                  <p:cNvSpPr/>
                  <p:nvPr/>
                </p:nvSpPr>
                <p:spPr>
                  <a:xfrm>
                    <a:off x="1698171" y="2379306"/>
                    <a:ext cx="1110343" cy="466531"/>
                  </a:xfrm>
                  <a:prstGeom prst="roundRect">
                    <a:avLst/>
                  </a:prstGeom>
                  <a:noFill/>
                  <a:ln w="28575">
                    <a:solidFill>
                      <a:schemeClr val="accent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600"/>
                  </a:p>
                </p:txBody>
              </p:sp>
              <p:sp>
                <p:nvSpPr>
                  <p:cNvPr id="104" name="TextBox 103">
                    <a:extLst>
                      <a:ext uri="{FF2B5EF4-FFF2-40B4-BE49-F238E27FC236}">
                        <a16:creationId xmlns:a16="http://schemas.microsoft.com/office/drawing/2014/main" id="{F8B1184F-74C9-42B8-9137-C0A227B7D0DA}"/>
                      </a:ext>
                    </a:extLst>
                  </p:cNvPr>
                  <p:cNvSpPr txBox="1"/>
                  <p:nvPr/>
                </p:nvSpPr>
                <p:spPr>
                  <a:xfrm>
                    <a:off x="1965442" y="2427906"/>
                    <a:ext cx="530915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de-DE" sz="1600" dirty="0" err="1"/>
                      <a:t>Tidy</a:t>
                    </a:r>
                    <a:endParaRPr lang="en-GB" sz="1600" dirty="0"/>
                  </a:p>
                </p:txBody>
              </p:sp>
            </p:grpSp>
            <p:grpSp>
              <p:nvGrpSpPr>
                <p:cNvPr id="83" name="Group 82">
                  <a:extLst>
                    <a:ext uri="{FF2B5EF4-FFF2-40B4-BE49-F238E27FC236}">
                      <a16:creationId xmlns:a16="http://schemas.microsoft.com/office/drawing/2014/main" id="{944ED124-B236-4027-9D01-5459A38E8DA8}"/>
                    </a:ext>
                  </a:extLst>
                </p:cNvPr>
                <p:cNvGrpSpPr/>
                <p:nvPr/>
              </p:nvGrpSpPr>
              <p:grpSpPr>
                <a:xfrm>
                  <a:off x="6122161" y="2845836"/>
                  <a:ext cx="1110343" cy="466531"/>
                  <a:chOff x="1698171" y="2379306"/>
                  <a:chExt cx="1110343" cy="466531"/>
                </a:xfrm>
              </p:grpSpPr>
              <p:sp>
                <p:nvSpPr>
                  <p:cNvPr id="101" name="Rectangle: Rounded Corners 100">
                    <a:extLst>
                      <a:ext uri="{FF2B5EF4-FFF2-40B4-BE49-F238E27FC236}">
                        <a16:creationId xmlns:a16="http://schemas.microsoft.com/office/drawing/2014/main" id="{F7DD831A-5E57-4FA7-B531-D1CFBF5B0175}"/>
                      </a:ext>
                    </a:extLst>
                  </p:cNvPr>
                  <p:cNvSpPr/>
                  <p:nvPr/>
                </p:nvSpPr>
                <p:spPr>
                  <a:xfrm>
                    <a:off x="1698171" y="2379306"/>
                    <a:ext cx="1110343" cy="466531"/>
                  </a:xfrm>
                  <a:prstGeom prst="roundRect">
                    <a:avLst/>
                  </a:prstGeom>
                  <a:noFill/>
                  <a:ln w="28575">
                    <a:solidFill>
                      <a:schemeClr val="accent2"/>
                    </a:solidFill>
                    <a:prstDash val="sys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600"/>
                  </a:p>
                </p:txBody>
              </p:sp>
              <p:sp>
                <p:nvSpPr>
                  <p:cNvPr id="102" name="TextBox 101">
                    <a:extLst>
                      <a:ext uri="{FF2B5EF4-FFF2-40B4-BE49-F238E27FC236}">
                        <a16:creationId xmlns:a16="http://schemas.microsoft.com/office/drawing/2014/main" id="{206CB624-8E26-41A9-8751-7FC1E8B1BB70}"/>
                      </a:ext>
                    </a:extLst>
                  </p:cNvPr>
                  <p:cNvSpPr txBox="1"/>
                  <p:nvPr/>
                </p:nvSpPr>
                <p:spPr>
                  <a:xfrm>
                    <a:off x="1856438" y="2435289"/>
                    <a:ext cx="724878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de-DE" sz="1600" dirty="0"/>
                      <a:t>Model</a:t>
                    </a:r>
                    <a:endParaRPr lang="en-GB" sz="1600" dirty="0"/>
                  </a:p>
                </p:txBody>
              </p:sp>
            </p:grpSp>
            <p:grpSp>
              <p:nvGrpSpPr>
                <p:cNvPr id="84" name="Group 83">
                  <a:extLst>
                    <a:ext uri="{FF2B5EF4-FFF2-40B4-BE49-F238E27FC236}">
                      <a16:creationId xmlns:a16="http://schemas.microsoft.com/office/drawing/2014/main" id="{97FD3533-F74B-42E0-9914-4B57FDD4CBBF}"/>
                    </a:ext>
                  </a:extLst>
                </p:cNvPr>
                <p:cNvGrpSpPr/>
                <p:nvPr/>
              </p:nvGrpSpPr>
              <p:grpSpPr>
                <a:xfrm>
                  <a:off x="6087695" y="1835020"/>
                  <a:ext cx="1110343" cy="466531"/>
                  <a:chOff x="1698171" y="2379306"/>
                  <a:chExt cx="1110343" cy="466531"/>
                </a:xfrm>
              </p:grpSpPr>
              <p:sp>
                <p:nvSpPr>
                  <p:cNvPr id="99" name="Rectangle: Rounded Corners 98">
                    <a:extLst>
                      <a:ext uri="{FF2B5EF4-FFF2-40B4-BE49-F238E27FC236}">
                        <a16:creationId xmlns:a16="http://schemas.microsoft.com/office/drawing/2014/main" id="{C2C0C5CA-E198-4511-970A-04749568E8E8}"/>
                      </a:ext>
                    </a:extLst>
                  </p:cNvPr>
                  <p:cNvSpPr/>
                  <p:nvPr/>
                </p:nvSpPr>
                <p:spPr>
                  <a:xfrm>
                    <a:off x="1698171" y="2379306"/>
                    <a:ext cx="1110343" cy="466531"/>
                  </a:xfrm>
                  <a:prstGeom prst="roundRect">
                    <a:avLst/>
                  </a:prstGeom>
                  <a:noFill/>
                  <a:ln w="28575"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600" dirty="0"/>
                  </a:p>
                </p:txBody>
              </p:sp>
              <p:sp>
                <p:nvSpPr>
                  <p:cNvPr id="100" name="TextBox 99">
                    <a:extLst>
                      <a:ext uri="{FF2B5EF4-FFF2-40B4-BE49-F238E27FC236}">
                        <a16:creationId xmlns:a16="http://schemas.microsoft.com/office/drawing/2014/main" id="{EC3B9FD5-35C9-4124-B78D-484E9EA2CDEF}"/>
                      </a:ext>
                    </a:extLst>
                  </p:cNvPr>
                  <p:cNvSpPr txBox="1"/>
                  <p:nvPr/>
                </p:nvSpPr>
                <p:spPr>
                  <a:xfrm>
                    <a:off x="1754038" y="2427905"/>
                    <a:ext cx="906210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de-DE" sz="1600" dirty="0" err="1"/>
                      <a:t>Visualize</a:t>
                    </a:r>
                    <a:endParaRPr lang="en-GB" sz="1600" dirty="0"/>
                  </a:p>
                </p:txBody>
              </p:sp>
            </p:grpSp>
            <p:grpSp>
              <p:nvGrpSpPr>
                <p:cNvPr id="85" name="Group 84">
                  <a:extLst>
                    <a:ext uri="{FF2B5EF4-FFF2-40B4-BE49-F238E27FC236}">
                      <a16:creationId xmlns:a16="http://schemas.microsoft.com/office/drawing/2014/main" id="{34CED5A0-D866-437E-A551-B4036DE4310B}"/>
                    </a:ext>
                  </a:extLst>
                </p:cNvPr>
                <p:cNvGrpSpPr/>
                <p:nvPr/>
              </p:nvGrpSpPr>
              <p:grpSpPr>
                <a:xfrm>
                  <a:off x="4664780" y="2379305"/>
                  <a:ext cx="1120199" cy="466531"/>
                  <a:chOff x="1688315" y="2379306"/>
                  <a:chExt cx="1120199" cy="466531"/>
                </a:xfrm>
              </p:grpSpPr>
              <p:sp>
                <p:nvSpPr>
                  <p:cNvPr id="97" name="Rectangle: Rounded Corners 96">
                    <a:extLst>
                      <a:ext uri="{FF2B5EF4-FFF2-40B4-BE49-F238E27FC236}">
                        <a16:creationId xmlns:a16="http://schemas.microsoft.com/office/drawing/2014/main" id="{95AC5C99-CB9F-4BE2-84A0-42DFF8ED0A19}"/>
                      </a:ext>
                    </a:extLst>
                  </p:cNvPr>
                  <p:cNvSpPr/>
                  <p:nvPr/>
                </p:nvSpPr>
                <p:spPr>
                  <a:xfrm>
                    <a:off x="1698171" y="2379306"/>
                    <a:ext cx="1110343" cy="466531"/>
                  </a:xfrm>
                  <a:prstGeom prst="roundRect">
                    <a:avLst/>
                  </a:prstGeom>
                  <a:noFill/>
                  <a:ln w="28575"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600"/>
                  </a:p>
                </p:txBody>
              </p:sp>
              <p:sp>
                <p:nvSpPr>
                  <p:cNvPr id="98" name="TextBox 97">
                    <a:extLst>
                      <a:ext uri="{FF2B5EF4-FFF2-40B4-BE49-F238E27FC236}">
                        <a16:creationId xmlns:a16="http://schemas.microsoft.com/office/drawing/2014/main" id="{BF71EC5E-A1C7-46D3-B714-B2B5E89357C5}"/>
                      </a:ext>
                    </a:extLst>
                  </p:cNvPr>
                  <p:cNvSpPr txBox="1"/>
                  <p:nvPr/>
                </p:nvSpPr>
                <p:spPr>
                  <a:xfrm>
                    <a:off x="1688315" y="2427905"/>
                    <a:ext cx="1025537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de-DE" sz="1600" dirty="0"/>
                      <a:t>Transform</a:t>
                    </a:r>
                    <a:endParaRPr lang="en-GB" sz="1600" dirty="0"/>
                  </a:p>
                </p:txBody>
              </p:sp>
            </p:grpSp>
            <p:grpSp>
              <p:nvGrpSpPr>
                <p:cNvPr id="86" name="Group 85">
                  <a:extLst>
                    <a:ext uri="{FF2B5EF4-FFF2-40B4-BE49-F238E27FC236}">
                      <a16:creationId xmlns:a16="http://schemas.microsoft.com/office/drawing/2014/main" id="{CB309D66-266B-4E58-AE15-20E0570088CA}"/>
                    </a:ext>
                  </a:extLst>
                </p:cNvPr>
                <p:cNvGrpSpPr/>
                <p:nvPr/>
              </p:nvGrpSpPr>
              <p:grpSpPr>
                <a:xfrm>
                  <a:off x="7805134" y="2301551"/>
                  <a:ext cx="1366853" cy="466531"/>
                  <a:chOff x="1663958" y="2379306"/>
                  <a:chExt cx="1240596" cy="466531"/>
                </a:xfrm>
              </p:grpSpPr>
              <p:sp>
                <p:nvSpPr>
                  <p:cNvPr id="95" name="Rectangle: Rounded Corners 94">
                    <a:extLst>
                      <a:ext uri="{FF2B5EF4-FFF2-40B4-BE49-F238E27FC236}">
                        <a16:creationId xmlns:a16="http://schemas.microsoft.com/office/drawing/2014/main" id="{FDE11894-ADDF-4F72-A809-3BA4719DDBA8}"/>
                      </a:ext>
                    </a:extLst>
                  </p:cNvPr>
                  <p:cNvSpPr/>
                  <p:nvPr/>
                </p:nvSpPr>
                <p:spPr>
                  <a:xfrm>
                    <a:off x="1698171" y="2379306"/>
                    <a:ext cx="1206383" cy="466531"/>
                  </a:xfrm>
                  <a:prstGeom prst="roundRect">
                    <a:avLst/>
                  </a:prstGeom>
                  <a:noFill/>
                  <a:ln w="19050">
                    <a:solidFill>
                      <a:schemeClr val="tx1"/>
                    </a:solidFill>
                    <a:prstDash val="sys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600"/>
                  </a:p>
                </p:txBody>
              </p:sp>
              <p:sp>
                <p:nvSpPr>
                  <p:cNvPr id="96" name="TextBox 95">
                    <a:extLst>
                      <a:ext uri="{FF2B5EF4-FFF2-40B4-BE49-F238E27FC236}">
                        <a16:creationId xmlns:a16="http://schemas.microsoft.com/office/drawing/2014/main" id="{B44BEEF9-93BB-4688-9061-967B3F78EE78}"/>
                      </a:ext>
                    </a:extLst>
                  </p:cNvPr>
                  <p:cNvSpPr txBox="1"/>
                  <p:nvPr/>
                </p:nvSpPr>
                <p:spPr>
                  <a:xfrm>
                    <a:off x="1663958" y="2427905"/>
                    <a:ext cx="1240596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de-DE" sz="1600" dirty="0" err="1"/>
                      <a:t>Communicate</a:t>
                    </a:r>
                    <a:endParaRPr lang="en-GB" sz="1600" dirty="0"/>
                  </a:p>
                </p:txBody>
              </p:sp>
            </p:grpSp>
            <p:sp>
              <p:nvSpPr>
                <p:cNvPr id="87" name="Rectangle: Rounded Corners 86">
                  <a:extLst>
                    <a:ext uri="{FF2B5EF4-FFF2-40B4-BE49-F238E27FC236}">
                      <a16:creationId xmlns:a16="http://schemas.microsoft.com/office/drawing/2014/main" id="{D53A478C-2772-488F-8B09-BD055452C56D}"/>
                    </a:ext>
                  </a:extLst>
                </p:cNvPr>
                <p:cNvSpPr/>
                <p:nvPr/>
              </p:nvSpPr>
              <p:spPr>
                <a:xfrm>
                  <a:off x="1577398" y="1623527"/>
                  <a:ext cx="5882187" cy="1922106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1F012491-6388-4F57-AC3B-3D4124583BF0}"/>
                    </a:ext>
                  </a:extLst>
                </p:cNvPr>
                <p:cNvSpPr txBox="1"/>
                <p:nvPr/>
              </p:nvSpPr>
              <p:spPr>
                <a:xfrm>
                  <a:off x="1732622" y="3237856"/>
                  <a:ext cx="1861535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de-DE" sz="1400" dirty="0"/>
                    <a:t>Data </a:t>
                  </a:r>
                  <a:r>
                    <a:rPr lang="de-DE" sz="1400" dirty="0" err="1"/>
                    <a:t>analysis</a:t>
                  </a:r>
                  <a:r>
                    <a:rPr lang="de-DE" sz="1400" dirty="0"/>
                    <a:t> </a:t>
                  </a:r>
                  <a:r>
                    <a:rPr lang="de-DE" sz="1400" dirty="0" err="1"/>
                    <a:t>workflow</a:t>
                  </a:r>
                  <a:endParaRPr lang="en-GB" sz="1400" dirty="0"/>
                </a:p>
              </p:txBody>
            </p:sp>
            <p:cxnSp>
              <p:nvCxnSpPr>
                <p:cNvPr id="89" name="Straight Arrow Connector 88">
                  <a:extLst>
                    <a:ext uri="{FF2B5EF4-FFF2-40B4-BE49-F238E27FC236}">
                      <a16:creationId xmlns:a16="http://schemas.microsoft.com/office/drawing/2014/main" id="{C960AAD1-56C7-412A-8623-0E377F5F809B}"/>
                    </a:ext>
                  </a:extLst>
                </p:cNvPr>
                <p:cNvCxnSpPr>
                  <a:cxnSpLocks/>
                  <a:stCxn id="105" idx="3"/>
                  <a:endCxn id="103" idx="1"/>
                </p:cNvCxnSpPr>
                <p:nvPr/>
              </p:nvCxnSpPr>
              <p:spPr>
                <a:xfrm flipV="1">
                  <a:off x="2808514" y="2612571"/>
                  <a:ext cx="384034" cy="1"/>
                </a:xfrm>
                <a:prstGeom prst="straightConnector1">
                  <a:avLst/>
                </a:prstGeom>
                <a:ln w="38100">
                  <a:solidFill>
                    <a:schemeClr val="accent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0" name="Straight Arrow Connector 89">
                  <a:extLst>
                    <a:ext uri="{FF2B5EF4-FFF2-40B4-BE49-F238E27FC236}">
                      <a16:creationId xmlns:a16="http://schemas.microsoft.com/office/drawing/2014/main" id="{12061F63-4967-4BEE-AE56-95E450245E7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305152" y="2612570"/>
                  <a:ext cx="384034" cy="1"/>
                </a:xfrm>
                <a:prstGeom prst="straightConnector1">
                  <a:avLst/>
                </a:prstGeom>
                <a:ln w="38100">
                  <a:solidFill>
                    <a:schemeClr val="accent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1" name="Straight Arrow Connector 90">
                  <a:extLst>
                    <a:ext uri="{FF2B5EF4-FFF2-40B4-BE49-F238E27FC236}">
                      <a16:creationId xmlns:a16="http://schemas.microsoft.com/office/drawing/2014/main" id="{E2EEEF75-C158-4947-9DCA-DDC4B3155E8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459584" y="2570515"/>
                  <a:ext cx="384034" cy="1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prstDash val="sysDash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2" name="Connector: Curved 91">
                  <a:extLst>
                    <a:ext uri="{FF2B5EF4-FFF2-40B4-BE49-F238E27FC236}">
                      <a16:creationId xmlns:a16="http://schemas.microsoft.com/office/drawing/2014/main" id="{F49A821F-6C6B-48A6-B797-1FD17B7AAB00}"/>
                    </a:ext>
                  </a:extLst>
                </p:cNvPr>
                <p:cNvCxnSpPr>
                  <a:cxnSpLocks/>
                  <a:stCxn id="97" idx="0"/>
                  <a:endCxn id="99" idx="1"/>
                </p:cNvCxnSpPr>
                <p:nvPr/>
              </p:nvCxnSpPr>
              <p:spPr>
                <a:xfrm rot="5400000" flipH="1" flipV="1">
                  <a:off x="5503242" y="1794853"/>
                  <a:ext cx="311019" cy="857887"/>
                </a:xfrm>
                <a:prstGeom prst="curvedConnector2">
                  <a:avLst/>
                </a:prstGeom>
                <a:ln w="38100">
                  <a:solidFill>
                    <a:schemeClr val="accent3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3" name="Connector: Curved 92">
                  <a:extLst>
                    <a:ext uri="{FF2B5EF4-FFF2-40B4-BE49-F238E27FC236}">
                      <a16:creationId xmlns:a16="http://schemas.microsoft.com/office/drawing/2014/main" id="{77490989-5808-464A-A5D4-38E7555DBF90}"/>
                    </a:ext>
                  </a:extLst>
                </p:cNvPr>
                <p:cNvCxnSpPr>
                  <a:cxnSpLocks/>
                  <a:stCxn id="99" idx="2"/>
                  <a:endCxn id="101" idx="0"/>
                </p:cNvCxnSpPr>
                <p:nvPr/>
              </p:nvCxnSpPr>
              <p:spPr>
                <a:xfrm rot="16200000" flipH="1">
                  <a:off x="6387958" y="2556460"/>
                  <a:ext cx="544285" cy="34466"/>
                </a:xfrm>
                <a:prstGeom prst="curvedConnector3">
                  <a:avLst>
                    <a:gd name="adj1" fmla="val 96286"/>
                  </a:avLst>
                </a:prstGeom>
                <a:ln w="38100">
                  <a:solidFill>
                    <a:schemeClr val="accent3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" name="Connector: Curved 93">
                  <a:extLst>
                    <a:ext uri="{FF2B5EF4-FFF2-40B4-BE49-F238E27FC236}">
                      <a16:creationId xmlns:a16="http://schemas.microsoft.com/office/drawing/2014/main" id="{C9E1EC5B-AA54-4A65-9DC5-A5DD095D1687}"/>
                    </a:ext>
                  </a:extLst>
                </p:cNvPr>
                <p:cNvCxnSpPr>
                  <a:cxnSpLocks/>
                  <a:stCxn id="101" idx="1"/>
                  <a:endCxn id="97" idx="2"/>
                </p:cNvCxnSpPr>
                <p:nvPr/>
              </p:nvCxnSpPr>
              <p:spPr>
                <a:xfrm rot="10800000">
                  <a:off x="5229809" y="2845836"/>
                  <a:ext cx="892353" cy="233266"/>
                </a:xfrm>
                <a:prstGeom prst="curvedConnector2">
                  <a:avLst/>
                </a:prstGeom>
                <a:ln w="38100">
                  <a:solidFill>
                    <a:schemeClr val="accent3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8" name="Rectangle: Rounded Corners 77">
                <a:extLst>
                  <a:ext uri="{FF2B5EF4-FFF2-40B4-BE49-F238E27FC236}">
                    <a16:creationId xmlns:a16="http://schemas.microsoft.com/office/drawing/2014/main" id="{283D43FD-9EB4-479F-AF8B-FDA4697D39A6}"/>
                  </a:ext>
                </a:extLst>
              </p:cNvPr>
              <p:cNvSpPr/>
              <p:nvPr/>
            </p:nvSpPr>
            <p:spPr>
              <a:xfrm>
                <a:off x="1159013" y="2437777"/>
                <a:ext cx="1110343" cy="466531"/>
              </a:xfrm>
              <a:prstGeom prst="roundRect">
                <a:avLst/>
              </a:prstGeom>
              <a:noFill/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600"/>
              </a:p>
            </p:txBody>
          </p: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8177D228-DF01-4F74-9946-FFB1910B698F}"/>
                  </a:ext>
                </a:extLst>
              </p:cNvPr>
              <p:cNvSpPr txBox="1"/>
              <p:nvPr/>
            </p:nvSpPr>
            <p:spPr>
              <a:xfrm>
                <a:off x="1304351" y="2486376"/>
                <a:ext cx="841897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de-DE" sz="1600" dirty="0"/>
                  <a:t>R </a:t>
                </a:r>
                <a:r>
                  <a:rPr lang="de-DE" sz="1600" dirty="0" err="1"/>
                  <a:t>basics</a:t>
                </a:r>
                <a:endParaRPr lang="en-GB" sz="1600" dirty="0"/>
              </a:p>
            </p:txBody>
          </p:sp>
          <p:cxnSp>
            <p:nvCxnSpPr>
              <p:cNvPr id="80" name="Straight Arrow Connector 79">
                <a:extLst>
                  <a:ext uri="{FF2B5EF4-FFF2-40B4-BE49-F238E27FC236}">
                    <a16:creationId xmlns:a16="http://schemas.microsoft.com/office/drawing/2014/main" id="{8B667320-4860-42F7-AECC-54B0E181BF9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267021" y="2671042"/>
                <a:ext cx="201443" cy="2"/>
              </a:xfrm>
              <a:prstGeom prst="straightConnector1">
                <a:avLst/>
              </a:prstGeom>
              <a:ln w="381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125A2421-43B5-4327-8E19-98B603005E2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19899" y="1869834"/>
              <a:ext cx="712613" cy="822691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98B20D4A-51E5-498B-8B4E-9A778D0F376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93667" y="1352139"/>
              <a:ext cx="709760" cy="822691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EF94E118-0E99-4F1A-B100-5836885D2A3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89885" y="1869833"/>
              <a:ext cx="709760" cy="822691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4B48ABF5-782D-486B-A684-EF69484A253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46792" y="2874194"/>
              <a:ext cx="697989" cy="805883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AF252D1F-8C0A-448E-8C8B-4AAB79CD891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13966" y="1348554"/>
              <a:ext cx="709760" cy="8226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883480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1F45CFE-9016-4D0C-8AC7-187EA3143B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2718" y="2534194"/>
            <a:ext cx="1346486" cy="15544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FDF4543-584F-495F-A333-C0F10C956A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9204" y="2534194"/>
            <a:ext cx="1341096" cy="15544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C09F5A6-8EF2-4D1C-BC3F-C4BE70E950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2796" y="2534194"/>
            <a:ext cx="1341096" cy="15544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D9ABE21-9F20-4E3B-B3DF-2F858A2102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1183" y="2534194"/>
            <a:ext cx="1341096" cy="15544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C12B4CC-F81D-42CC-BF20-DC1E4D70B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4270" y="2553789"/>
            <a:ext cx="1346362" cy="155448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F572A7B-24F4-4B81-89D0-2EB1DA085310}"/>
              </a:ext>
            </a:extLst>
          </p:cNvPr>
          <p:cNvSpPr txBox="1"/>
          <p:nvPr/>
        </p:nvSpPr>
        <p:spPr>
          <a:xfrm>
            <a:off x="2517112" y="4126423"/>
            <a:ext cx="1575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Data </a:t>
            </a:r>
            <a:r>
              <a:rPr lang="de-DE" dirty="0" err="1"/>
              <a:t>structure</a:t>
            </a:r>
            <a:endParaRPr lang="en-GB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954CA40-0F18-4EC9-B75A-80FA4B91F949}"/>
              </a:ext>
            </a:extLst>
          </p:cNvPr>
          <p:cNvSpPr txBox="1"/>
          <p:nvPr/>
        </p:nvSpPr>
        <p:spPr>
          <a:xfrm>
            <a:off x="4347572" y="4126423"/>
            <a:ext cx="831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Import</a:t>
            </a:r>
            <a:endParaRPr lang="en-GB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0143DE0-A538-469F-99D0-1AED3BFDB73B}"/>
              </a:ext>
            </a:extLst>
          </p:cNvPr>
          <p:cNvSpPr txBox="1"/>
          <p:nvPr/>
        </p:nvSpPr>
        <p:spPr>
          <a:xfrm>
            <a:off x="8282061" y="4108269"/>
            <a:ext cx="1497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Visualise</a:t>
            </a:r>
            <a:endParaRPr lang="en-GB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ED58B18-2D6C-4BFD-82A7-5F4DF65E472E}"/>
              </a:ext>
            </a:extLst>
          </p:cNvPr>
          <p:cNvSpPr txBox="1"/>
          <p:nvPr/>
        </p:nvSpPr>
        <p:spPr>
          <a:xfrm>
            <a:off x="6939768" y="4108269"/>
            <a:ext cx="1497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Transform</a:t>
            </a:r>
            <a:endParaRPr lang="en-GB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EC091BB-AF0D-4242-A802-90C07CDBBA27}"/>
              </a:ext>
            </a:extLst>
          </p:cNvPr>
          <p:cNvSpPr txBox="1"/>
          <p:nvPr/>
        </p:nvSpPr>
        <p:spPr>
          <a:xfrm>
            <a:off x="5802101" y="4109005"/>
            <a:ext cx="1043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Tidy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544282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6F43EEA-6279-41EE-8347-23A41F83F8D7}"/>
              </a:ext>
            </a:extLst>
          </p:cNvPr>
          <p:cNvGrpSpPr/>
          <p:nvPr/>
        </p:nvGrpSpPr>
        <p:grpSpPr>
          <a:xfrm>
            <a:off x="2561732" y="1961945"/>
            <a:ext cx="7068536" cy="2934109"/>
            <a:chOff x="2561732" y="1961945"/>
            <a:chExt cx="7068536" cy="2934109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0F1F71F1-52CE-4738-A182-3BBC444DF2B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61732" y="1961945"/>
              <a:ext cx="7068536" cy="2934109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5A6AB39-CA92-45EB-91F3-4D7BA806A323}"/>
                </a:ext>
              </a:extLst>
            </p:cNvPr>
            <p:cNvSpPr/>
            <p:nvPr/>
          </p:nvSpPr>
          <p:spPr>
            <a:xfrm>
              <a:off x="4354093" y="3837193"/>
              <a:ext cx="3099427" cy="344671"/>
            </a:xfrm>
            <a:prstGeom prst="rect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4882585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Grafik 221"/>
          <p:cNvPicPr/>
          <p:nvPr/>
        </p:nvPicPr>
        <p:blipFill>
          <a:blip r:embed="rId3"/>
          <a:srcRect t="17316" r="7067" b="6202"/>
          <a:stretch/>
        </p:blipFill>
        <p:spPr>
          <a:xfrm>
            <a:off x="3342852" y="1698449"/>
            <a:ext cx="4619520" cy="3247920"/>
          </a:xfrm>
          <a:prstGeom prst="rect">
            <a:avLst/>
          </a:prstGeom>
          <a:ln>
            <a:noFill/>
          </a:ln>
        </p:spPr>
      </p:pic>
    </p:spTree>
    <p:custDataLst>
      <p:tags r:id="rId1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6E5A37AA-F10C-473D-A6BC-DC749CABE69B}"/>
              </a:ext>
            </a:extLst>
          </p:cNvPr>
          <p:cNvGrpSpPr/>
          <p:nvPr/>
        </p:nvGrpSpPr>
        <p:grpSpPr>
          <a:xfrm>
            <a:off x="1509072" y="918812"/>
            <a:ext cx="9173855" cy="5020376"/>
            <a:chOff x="1509072" y="918812"/>
            <a:chExt cx="9173855" cy="502037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1B23DF7-5C3F-4171-9147-E2081C8C61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09072" y="918812"/>
              <a:ext cx="9173855" cy="5020376"/>
            </a:xfrm>
            <a:prstGeom prst="rect">
              <a:avLst/>
            </a:prstGeom>
          </p:spPr>
        </p:pic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6AF7702F-A5CF-409A-9C73-A91EA81F93F0}"/>
                </a:ext>
              </a:extLst>
            </p:cNvPr>
            <p:cNvSpPr/>
            <p:nvPr/>
          </p:nvSpPr>
          <p:spPr>
            <a:xfrm>
              <a:off x="1539549" y="1427583"/>
              <a:ext cx="7399176" cy="755779"/>
            </a:xfrm>
            <a:prstGeom prst="roundRect">
              <a:avLst/>
            </a:prstGeom>
            <a:noFill/>
            <a:ln w="38100">
              <a:solidFill>
                <a:srgbClr val="D7897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26E7EE1-9620-46FE-88BB-42DF6EAA753A}"/>
                </a:ext>
              </a:extLst>
            </p:cNvPr>
            <p:cNvSpPr/>
            <p:nvPr/>
          </p:nvSpPr>
          <p:spPr>
            <a:xfrm>
              <a:off x="1533324" y="2279772"/>
              <a:ext cx="6024472" cy="755779"/>
            </a:xfrm>
            <a:prstGeom prst="roundRect">
              <a:avLst/>
            </a:prstGeom>
            <a:noFill/>
            <a:ln w="38100">
              <a:solidFill>
                <a:srgbClr val="D7897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B4B3CBD-1DB5-4415-8B31-DEE9F22D8BB0}"/>
                </a:ext>
              </a:extLst>
            </p:cNvPr>
            <p:cNvSpPr txBox="1"/>
            <p:nvPr/>
          </p:nvSpPr>
          <p:spPr>
            <a:xfrm flipH="1">
              <a:off x="8938725" y="1482306"/>
              <a:ext cx="118498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 err="1"/>
                <a:t>Calculated</a:t>
              </a:r>
              <a:r>
                <a:rPr lang="de-DE" dirty="0"/>
                <a:t> </a:t>
              </a:r>
              <a:r>
                <a:rPr lang="de-DE" dirty="0" err="1"/>
                <a:t>model</a:t>
              </a:r>
              <a:endParaRPr lang="en-GB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2DE3FA1-BFDF-4BE8-8119-72EF89CC83BF}"/>
                </a:ext>
              </a:extLst>
            </p:cNvPr>
            <p:cNvSpPr txBox="1"/>
            <p:nvPr/>
          </p:nvSpPr>
          <p:spPr>
            <a:xfrm flipH="1">
              <a:off x="7557795" y="2334495"/>
              <a:ext cx="187545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Distribution </a:t>
              </a:r>
              <a:r>
                <a:rPr lang="de-DE" dirty="0" err="1"/>
                <a:t>of</a:t>
              </a:r>
              <a:r>
                <a:rPr lang="de-DE" dirty="0"/>
                <a:t> </a:t>
              </a:r>
              <a:r>
                <a:rPr lang="de-DE" dirty="0" err="1"/>
                <a:t>residuals</a:t>
              </a:r>
              <a:r>
                <a:rPr lang="de-DE" dirty="0"/>
                <a:t> (</a:t>
              </a:r>
              <a:r>
                <a:rPr lang="de-DE" dirty="0" err="1"/>
                <a:t>errors</a:t>
              </a:r>
              <a:r>
                <a:rPr lang="de-DE" dirty="0"/>
                <a:t>)</a:t>
              </a:r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16429166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5AA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0850585-CD4E-421E-912A-6CFDDC598A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293990" flipV="1">
            <a:off x="6930406" y="-1679935"/>
            <a:ext cx="5334652" cy="5188957"/>
          </a:xfrm>
          <a:prstGeom prst="chord">
            <a:avLst/>
          </a:prstGeom>
        </p:spPr>
      </p:pic>
    </p:spTree>
    <p:extLst>
      <p:ext uri="{BB962C8B-B14F-4D97-AF65-F5344CB8AC3E}">
        <p14:creationId xmlns:p14="http://schemas.microsoft.com/office/powerpoint/2010/main" val="8290993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F78ADB28-2AF2-42FF-BCC0-8F34973312EC}"/>
              </a:ext>
            </a:extLst>
          </p:cNvPr>
          <p:cNvGrpSpPr/>
          <p:nvPr/>
        </p:nvGrpSpPr>
        <p:grpSpPr>
          <a:xfrm>
            <a:off x="1509072" y="918812"/>
            <a:ext cx="9173855" cy="5020376"/>
            <a:chOff x="1509072" y="918812"/>
            <a:chExt cx="9173855" cy="5020376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6E5A37AA-F10C-473D-A6BC-DC749CABE69B}"/>
                </a:ext>
              </a:extLst>
            </p:cNvPr>
            <p:cNvGrpSpPr/>
            <p:nvPr/>
          </p:nvGrpSpPr>
          <p:grpSpPr>
            <a:xfrm>
              <a:off x="1509072" y="918812"/>
              <a:ext cx="9173855" cy="5020376"/>
              <a:chOff x="1509072" y="918812"/>
              <a:chExt cx="9173855" cy="5020376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71B23DF7-5C3F-4171-9147-E2081C8C61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09072" y="918812"/>
                <a:ext cx="9173855" cy="5020376"/>
              </a:xfrm>
              <a:prstGeom prst="rect">
                <a:avLst/>
              </a:prstGeom>
            </p:spPr>
          </p:pic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6AF7702F-A5CF-409A-9C73-A91EA81F93F0}"/>
                  </a:ext>
                </a:extLst>
              </p:cNvPr>
              <p:cNvSpPr/>
              <p:nvPr/>
            </p:nvSpPr>
            <p:spPr>
              <a:xfrm>
                <a:off x="1509072" y="3090274"/>
                <a:ext cx="3333516" cy="1239129"/>
              </a:xfrm>
              <a:prstGeom prst="roundRect">
                <a:avLst/>
              </a:prstGeom>
              <a:noFill/>
              <a:ln w="38100">
                <a:solidFill>
                  <a:srgbClr val="D7897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026E7EE1-9620-46FE-88BB-42DF6EAA753A}"/>
                  </a:ext>
                </a:extLst>
              </p:cNvPr>
              <p:cNvSpPr/>
              <p:nvPr/>
            </p:nvSpPr>
            <p:spPr>
              <a:xfrm>
                <a:off x="4842588" y="3090274"/>
                <a:ext cx="1530220" cy="1209825"/>
              </a:xfrm>
              <a:prstGeom prst="roundRect">
                <a:avLst/>
              </a:prstGeom>
              <a:noFill/>
              <a:ln w="38100">
                <a:solidFill>
                  <a:srgbClr val="D7897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B4B3CBD-1DB5-4415-8B31-DEE9F22D8BB0}"/>
                  </a:ext>
                </a:extLst>
              </p:cNvPr>
              <p:cNvSpPr txBox="1"/>
              <p:nvPr/>
            </p:nvSpPr>
            <p:spPr>
              <a:xfrm flipH="1">
                <a:off x="5076161" y="1886881"/>
                <a:ext cx="1530203" cy="9233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D78974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de-DE" dirty="0"/>
                  <a:t>Standard </a:t>
                </a:r>
                <a:r>
                  <a:rPr lang="de-DE" dirty="0" err="1"/>
                  <a:t>error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coefficients</a:t>
                </a:r>
                <a:endParaRPr lang="en-GB" dirty="0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2DE3FA1-BFDF-4BE8-8119-72EF89CC83BF}"/>
                  </a:ext>
                </a:extLst>
              </p:cNvPr>
              <p:cNvSpPr txBox="1"/>
              <p:nvPr/>
            </p:nvSpPr>
            <p:spPr>
              <a:xfrm flipH="1">
                <a:off x="1847478" y="1908511"/>
                <a:ext cx="2221293" cy="9233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D78974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de-DE" dirty="0"/>
                  <a:t>Model </a:t>
                </a:r>
                <a:r>
                  <a:rPr lang="de-DE" dirty="0" err="1"/>
                  <a:t>coefficients</a:t>
                </a:r>
                <a:r>
                  <a:rPr lang="de-DE" dirty="0"/>
                  <a:t>:</a:t>
                </a:r>
              </a:p>
              <a:p>
                <a:pPr marL="342900" indent="-342900">
                  <a:buAutoNum type="arabicPeriod"/>
                </a:pPr>
                <a:r>
                  <a:rPr lang="de-DE" dirty="0" err="1"/>
                  <a:t>Intercept</a:t>
                </a:r>
                <a:r>
                  <a:rPr lang="de-DE" dirty="0"/>
                  <a:t> = 84.7</a:t>
                </a:r>
              </a:p>
              <a:p>
                <a:pPr marL="342900" indent="-342900">
                  <a:buAutoNum type="arabicPeriod"/>
                </a:pPr>
                <a:r>
                  <a:rPr lang="de-DE" dirty="0" err="1"/>
                  <a:t>Slope</a:t>
                </a:r>
                <a:r>
                  <a:rPr lang="de-DE" dirty="0"/>
                  <a:t> = 3</a:t>
                </a:r>
                <a:endParaRPr lang="en-GB" dirty="0"/>
              </a:p>
            </p:txBody>
          </p:sp>
        </p:grpSp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1716B620-BA0C-4BFF-885E-83FD0531BCB5}"/>
                </a:ext>
              </a:extLst>
            </p:cNvPr>
            <p:cNvCxnSpPr>
              <a:cxnSpLocks/>
            </p:cNvCxnSpPr>
            <p:nvPr/>
          </p:nvCxnSpPr>
          <p:spPr>
            <a:xfrm>
              <a:off x="3079102" y="2831841"/>
              <a:ext cx="0" cy="258433"/>
            </a:xfrm>
            <a:prstGeom prst="straightConnector1">
              <a:avLst/>
            </a:prstGeom>
            <a:ln w="38100">
              <a:solidFill>
                <a:srgbClr val="D7897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5DF81E57-E1E9-4D12-AF4B-93A69A450E18}"/>
                </a:ext>
              </a:extLst>
            </p:cNvPr>
            <p:cNvCxnSpPr>
              <a:cxnSpLocks/>
            </p:cNvCxnSpPr>
            <p:nvPr/>
          </p:nvCxnSpPr>
          <p:spPr>
            <a:xfrm>
              <a:off x="5607698" y="2810211"/>
              <a:ext cx="0" cy="258433"/>
            </a:xfrm>
            <a:prstGeom prst="straightConnector1">
              <a:avLst/>
            </a:prstGeom>
            <a:ln w="38100">
              <a:solidFill>
                <a:srgbClr val="D7897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13765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F78ADB28-2AF2-42FF-BCC0-8F34973312EC}"/>
              </a:ext>
            </a:extLst>
          </p:cNvPr>
          <p:cNvGrpSpPr/>
          <p:nvPr/>
        </p:nvGrpSpPr>
        <p:grpSpPr>
          <a:xfrm>
            <a:off x="1509072" y="918812"/>
            <a:ext cx="9173855" cy="5020376"/>
            <a:chOff x="1509072" y="918812"/>
            <a:chExt cx="9173855" cy="5020376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6E5A37AA-F10C-473D-A6BC-DC749CABE69B}"/>
                </a:ext>
              </a:extLst>
            </p:cNvPr>
            <p:cNvGrpSpPr/>
            <p:nvPr/>
          </p:nvGrpSpPr>
          <p:grpSpPr>
            <a:xfrm>
              <a:off x="1509072" y="918812"/>
              <a:ext cx="9173855" cy="5020376"/>
              <a:chOff x="1509072" y="918812"/>
              <a:chExt cx="9173855" cy="5020376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71B23DF7-5C3F-4171-9147-E2081C8C61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09072" y="918812"/>
                <a:ext cx="9173855" cy="5020376"/>
              </a:xfrm>
              <a:prstGeom prst="rect">
                <a:avLst/>
              </a:prstGeom>
            </p:spPr>
          </p:pic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026E7EE1-9620-46FE-88BB-42DF6EAA753A}"/>
                  </a:ext>
                </a:extLst>
              </p:cNvPr>
              <p:cNvSpPr/>
              <p:nvPr/>
            </p:nvSpPr>
            <p:spPr>
              <a:xfrm>
                <a:off x="6326154" y="3517641"/>
                <a:ext cx="2873829" cy="811762"/>
              </a:xfrm>
              <a:prstGeom prst="roundRect">
                <a:avLst/>
              </a:prstGeom>
              <a:noFill/>
              <a:ln w="38100">
                <a:solidFill>
                  <a:srgbClr val="D7897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B4B3CBD-1DB5-4415-8B31-DEE9F22D8BB0}"/>
                  </a:ext>
                </a:extLst>
              </p:cNvPr>
              <p:cNvSpPr txBox="1"/>
              <p:nvPr/>
            </p:nvSpPr>
            <p:spPr>
              <a:xfrm flipH="1">
                <a:off x="7605082" y="2360024"/>
                <a:ext cx="2221287" cy="9233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D78974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de-DE" dirty="0"/>
                  <a:t>t-</a:t>
                </a:r>
                <a:r>
                  <a:rPr lang="de-DE" dirty="0" err="1"/>
                  <a:t>statistics</a:t>
                </a:r>
                <a:r>
                  <a:rPr lang="de-DE" dirty="0"/>
                  <a:t>: </a:t>
                </a:r>
                <a:r>
                  <a:rPr lang="de-DE" dirty="0" err="1"/>
                  <a:t>ratio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coefficients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their</a:t>
                </a:r>
                <a:r>
                  <a:rPr lang="de-DE" dirty="0"/>
                  <a:t> </a:t>
                </a:r>
                <a:r>
                  <a:rPr lang="de-DE" dirty="0" err="1"/>
                  <a:t>standard</a:t>
                </a:r>
                <a:r>
                  <a:rPr lang="de-DE" dirty="0"/>
                  <a:t> </a:t>
                </a:r>
                <a:r>
                  <a:rPr lang="de-DE" dirty="0" err="1"/>
                  <a:t>error</a:t>
                </a:r>
                <a:endParaRPr lang="en-GB" dirty="0"/>
              </a:p>
            </p:txBody>
          </p:sp>
        </p:grp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5DF81E57-E1E9-4D12-AF4B-93A69A450E18}"/>
                </a:ext>
              </a:extLst>
            </p:cNvPr>
            <p:cNvCxnSpPr>
              <a:cxnSpLocks/>
            </p:cNvCxnSpPr>
            <p:nvPr/>
          </p:nvCxnSpPr>
          <p:spPr>
            <a:xfrm>
              <a:off x="8715726" y="3248750"/>
              <a:ext cx="0" cy="258433"/>
            </a:xfrm>
            <a:prstGeom prst="straightConnector1">
              <a:avLst/>
            </a:prstGeom>
            <a:ln w="38100">
              <a:solidFill>
                <a:srgbClr val="D7897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271412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F78ADB28-2AF2-42FF-BCC0-8F34973312EC}"/>
              </a:ext>
            </a:extLst>
          </p:cNvPr>
          <p:cNvGrpSpPr/>
          <p:nvPr/>
        </p:nvGrpSpPr>
        <p:grpSpPr>
          <a:xfrm>
            <a:off x="1509072" y="918812"/>
            <a:ext cx="9173855" cy="5020376"/>
            <a:chOff x="1509072" y="918812"/>
            <a:chExt cx="9173855" cy="5020376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6E5A37AA-F10C-473D-A6BC-DC749CABE69B}"/>
                </a:ext>
              </a:extLst>
            </p:cNvPr>
            <p:cNvGrpSpPr/>
            <p:nvPr/>
          </p:nvGrpSpPr>
          <p:grpSpPr>
            <a:xfrm>
              <a:off x="1509072" y="918812"/>
              <a:ext cx="9173855" cy="5020376"/>
              <a:chOff x="1509072" y="918812"/>
              <a:chExt cx="9173855" cy="5020376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71B23DF7-5C3F-4171-9147-E2081C8C61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09072" y="918812"/>
                <a:ext cx="9173855" cy="5020376"/>
              </a:xfrm>
              <a:prstGeom prst="rect">
                <a:avLst/>
              </a:prstGeom>
            </p:spPr>
          </p:pic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026E7EE1-9620-46FE-88BB-42DF6EAA753A}"/>
                  </a:ext>
                </a:extLst>
              </p:cNvPr>
              <p:cNvSpPr/>
              <p:nvPr/>
            </p:nvSpPr>
            <p:spPr>
              <a:xfrm>
                <a:off x="1903444" y="5302610"/>
                <a:ext cx="3834883" cy="258433"/>
              </a:xfrm>
              <a:prstGeom prst="roundRect">
                <a:avLst/>
              </a:prstGeom>
              <a:noFill/>
              <a:ln w="38100">
                <a:solidFill>
                  <a:srgbClr val="D7897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B4B3CBD-1DB5-4415-8B31-DEE9F22D8BB0}"/>
                  </a:ext>
                </a:extLst>
              </p:cNvPr>
              <p:cNvSpPr txBox="1"/>
              <p:nvPr/>
            </p:nvSpPr>
            <p:spPr>
              <a:xfrm flipH="1">
                <a:off x="3406306" y="4362113"/>
                <a:ext cx="2221287" cy="64633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D78974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de-DE" dirty="0" err="1"/>
                  <a:t>Coefficient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determination</a:t>
                </a:r>
                <a:r>
                  <a:rPr lang="de-DE" dirty="0"/>
                  <a:t> R</a:t>
                </a:r>
                <a:r>
                  <a:rPr lang="de-DE" baseline="30000" dirty="0"/>
                  <a:t>2</a:t>
                </a:r>
                <a:endParaRPr lang="en-GB" baseline="30000" dirty="0"/>
              </a:p>
            </p:txBody>
          </p:sp>
        </p:grp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5DF81E57-E1E9-4D12-AF4B-93A69A450E18}"/>
                </a:ext>
              </a:extLst>
            </p:cNvPr>
            <p:cNvCxnSpPr>
              <a:cxnSpLocks/>
            </p:cNvCxnSpPr>
            <p:nvPr/>
          </p:nvCxnSpPr>
          <p:spPr>
            <a:xfrm>
              <a:off x="5282061" y="5008444"/>
              <a:ext cx="0" cy="258433"/>
            </a:xfrm>
            <a:prstGeom prst="straightConnector1">
              <a:avLst/>
            </a:prstGeom>
            <a:ln w="38100">
              <a:solidFill>
                <a:srgbClr val="D7897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26248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F78ADB28-2AF2-42FF-BCC0-8F34973312EC}"/>
              </a:ext>
            </a:extLst>
          </p:cNvPr>
          <p:cNvGrpSpPr/>
          <p:nvPr/>
        </p:nvGrpSpPr>
        <p:grpSpPr>
          <a:xfrm>
            <a:off x="1509072" y="918812"/>
            <a:ext cx="9173855" cy="5020376"/>
            <a:chOff x="1509072" y="918812"/>
            <a:chExt cx="9173855" cy="5020376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6E5A37AA-F10C-473D-A6BC-DC749CABE69B}"/>
                </a:ext>
              </a:extLst>
            </p:cNvPr>
            <p:cNvGrpSpPr/>
            <p:nvPr/>
          </p:nvGrpSpPr>
          <p:grpSpPr>
            <a:xfrm>
              <a:off x="1509072" y="918812"/>
              <a:ext cx="9173855" cy="5020376"/>
              <a:chOff x="1509072" y="918812"/>
              <a:chExt cx="9173855" cy="5020376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71B23DF7-5C3F-4171-9147-E2081C8C61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09072" y="918812"/>
                <a:ext cx="9173855" cy="5020376"/>
              </a:xfrm>
              <a:prstGeom prst="rect">
                <a:avLst/>
              </a:prstGeom>
            </p:spPr>
          </p:pic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026E7EE1-9620-46FE-88BB-42DF6EAA753A}"/>
                  </a:ext>
                </a:extLst>
              </p:cNvPr>
              <p:cNvSpPr/>
              <p:nvPr/>
            </p:nvSpPr>
            <p:spPr>
              <a:xfrm>
                <a:off x="1903444" y="5554541"/>
                <a:ext cx="7660433" cy="258433"/>
              </a:xfrm>
              <a:prstGeom prst="roundRect">
                <a:avLst/>
              </a:prstGeom>
              <a:noFill/>
              <a:ln w="38100">
                <a:solidFill>
                  <a:srgbClr val="D7897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B4B3CBD-1DB5-4415-8B31-DEE9F22D8BB0}"/>
                  </a:ext>
                </a:extLst>
              </p:cNvPr>
              <p:cNvSpPr txBox="1"/>
              <p:nvPr/>
            </p:nvSpPr>
            <p:spPr>
              <a:xfrm flipH="1">
                <a:off x="3512372" y="4623375"/>
                <a:ext cx="3364288" cy="64633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D78974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de-DE" dirty="0"/>
                  <a:t>F </a:t>
                </a:r>
                <a:r>
                  <a:rPr lang="de-DE" dirty="0" err="1"/>
                  <a:t>statistics</a:t>
                </a:r>
                <a:r>
                  <a:rPr lang="de-DE" dirty="0"/>
                  <a:t>: </a:t>
                </a:r>
                <a:r>
                  <a:rPr lang="de-DE" dirty="0" err="1"/>
                  <a:t>ratio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explained</a:t>
                </a:r>
                <a:r>
                  <a:rPr lang="de-DE" dirty="0"/>
                  <a:t> </a:t>
                </a:r>
                <a:r>
                  <a:rPr lang="de-DE" dirty="0" err="1"/>
                  <a:t>variance</a:t>
                </a:r>
                <a:r>
                  <a:rPr lang="de-DE" dirty="0"/>
                  <a:t> </a:t>
                </a:r>
                <a:r>
                  <a:rPr lang="de-DE" dirty="0" err="1"/>
                  <a:t>compared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null </a:t>
                </a:r>
                <a:r>
                  <a:rPr lang="de-DE" dirty="0" err="1"/>
                  <a:t>model</a:t>
                </a:r>
                <a:endParaRPr lang="en-GB" baseline="30000" dirty="0"/>
              </a:p>
            </p:txBody>
          </p:sp>
        </p:grp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5DF81E57-E1E9-4D12-AF4B-93A69A450E18}"/>
                </a:ext>
              </a:extLst>
            </p:cNvPr>
            <p:cNvCxnSpPr>
              <a:cxnSpLocks/>
            </p:cNvCxnSpPr>
            <p:nvPr/>
          </p:nvCxnSpPr>
          <p:spPr>
            <a:xfrm>
              <a:off x="5282061" y="5269706"/>
              <a:ext cx="0" cy="258433"/>
            </a:xfrm>
            <a:prstGeom prst="straightConnector1">
              <a:avLst/>
            </a:prstGeom>
            <a:ln w="38100">
              <a:solidFill>
                <a:srgbClr val="D7897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256941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9146F659-5C6F-42FB-96EC-EEFF3E69AD87}"/>
              </a:ext>
            </a:extLst>
          </p:cNvPr>
          <p:cNvGrpSpPr/>
          <p:nvPr/>
        </p:nvGrpSpPr>
        <p:grpSpPr>
          <a:xfrm>
            <a:off x="2720710" y="1416126"/>
            <a:ext cx="5298031" cy="3550110"/>
            <a:chOff x="2720710" y="1416126"/>
            <a:chExt cx="5298031" cy="355011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5A2836A5-245B-4CFF-BADC-88590D6443C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20710" y="1416126"/>
              <a:ext cx="5298031" cy="3550110"/>
            </a:xfrm>
            <a:prstGeom prst="rect">
              <a:avLst/>
            </a:prstGeom>
          </p:spPr>
        </p:pic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ECF93D91-1D79-429C-ACE6-3BF3C7B390A1}"/>
                </a:ext>
              </a:extLst>
            </p:cNvPr>
            <p:cNvSpPr/>
            <p:nvPr/>
          </p:nvSpPr>
          <p:spPr>
            <a:xfrm>
              <a:off x="2743200" y="2734491"/>
              <a:ext cx="1819383" cy="1149532"/>
            </a:xfrm>
            <a:prstGeom prst="roundRect">
              <a:avLst/>
            </a:prstGeom>
            <a:noFill/>
            <a:ln w="38100">
              <a:solidFill>
                <a:srgbClr val="D7897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93CC898A-566B-48A5-9850-206F5762D66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62583" y="2734491"/>
              <a:ext cx="940524" cy="141687"/>
            </a:xfrm>
            <a:prstGeom prst="straightConnector1">
              <a:avLst/>
            </a:prstGeom>
            <a:ln w="38100">
              <a:solidFill>
                <a:srgbClr val="D7897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056A6D7-8FAA-46C8-B2EC-C3463E2DB4E0}"/>
                </a:ext>
              </a:extLst>
            </p:cNvPr>
            <p:cNvSpPr txBox="1"/>
            <p:nvPr/>
          </p:nvSpPr>
          <p:spPr>
            <a:xfrm>
              <a:off x="5085770" y="2095536"/>
              <a:ext cx="2932971" cy="92333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D78974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de-DE" dirty="0" err="1"/>
                <a:t>Intercept</a:t>
              </a:r>
              <a:r>
                <a:rPr lang="de-DE" dirty="0"/>
                <a:t> site1 = 108.4</a:t>
              </a:r>
            </a:p>
            <a:p>
              <a:r>
                <a:rPr lang="de-DE" dirty="0" err="1"/>
                <a:t>Slope</a:t>
              </a:r>
              <a:r>
                <a:rPr lang="de-DE" dirty="0"/>
                <a:t> = 1.6</a:t>
              </a:r>
            </a:p>
            <a:p>
              <a:r>
                <a:rPr lang="de-DE" dirty="0" err="1"/>
                <a:t>Intercept</a:t>
              </a:r>
              <a:r>
                <a:rPr lang="de-DE" dirty="0"/>
                <a:t> site2 = 108.4 + 38.8</a:t>
              </a:r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15595921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8192F17-E026-42E1-9E7B-D3FBCFC0471A}"/>
              </a:ext>
            </a:extLst>
          </p:cNvPr>
          <p:cNvGrpSpPr/>
          <p:nvPr/>
        </p:nvGrpSpPr>
        <p:grpSpPr>
          <a:xfrm>
            <a:off x="2781675" y="853439"/>
            <a:ext cx="4446439" cy="3443813"/>
            <a:chOff x="2781675" y="853439"/>
            <a:chExt cx="4446439" cy="3443813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CA2D054-8BFA-4E96-A7A1-E90C2DABB6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1379" b="28004"/>
            <a:stretch/>
          </p:blipFill>
          <p:spPr>
            <a:xfrm>
              <a:off x="2781675" y="853439"/>
              <a:ext cx="4446439" cy="1332413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791BB0A9-6625-499B-BBAA-735CF72CE38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84847" y="2185852"/>
              <a:ext cx="3755588" cy="2111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966581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98413FE8-AAA4-4725-97BB-E3B2BE7C3486}"/>
              </a:ext>
            </a:extLst>
          </p:cNvPr>
          <p:cNvGrpSpPr/>
          <p:nvPr/>
        </p:nvGrpSpPr>
        <p:grpSpPr>
          <a:xfrm>
            <a:off x="2651766" y="853439"/>
            <a:ext cx="4576348" cy="3443813"/>
            <a:chOff x="2651766" y="853439"/>
            <a:chExt cx="4576348" cy="3443813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CA2D054-8BFA-4E96-A7A1-E90C2DABB6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1379" b="28004"/>
            <a:stretch/>
          </p:blipFill>
          <p:spPr>
            <a:xfrm>
              <a:off x="2781675" y="853439"/>
              <a:ext cx="4446439" cy="1332413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791BB0A9-6625-499B-BBAA-735CF72CE38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84847" y="2185852"/>
              <a:ext cx="3755588" cy="2111400"/>
            </a:xfrm>
            <a:prstGeom prst="rect">
              <a:avLst/>
            </a:prstGeom>
          </p:spPr>
        </p:pic>
        <p:cxnSp>
          <p:nvCxnSpPr>
            <p:cNvPr id="20" name="Connector: Elbow 19">
              <a:extLst>
                <a:ext uri="{FF2B5EF4-FFF2-40B4-BE49-F238E27FC236}">
                  <a16:creationId xmlns:a16="http://schemas.microsoft.com/office/drawing/2014/main" id="{99852FE2-8703-4070-AC02-915C7AA778C2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2417505" y="1581477"/>
              <a:ext cx="1533573" cy="894368"/>
            </a:xfrm>
            <a:prstGeom prst="bentConnector3">
              <a:avLst>
                <a:gd name="adj1" fmla="val 100483"/>
              </a:avLst>
            </a:prstGeom>
            <a:ln w="19050">
              <a:solidFill>
                <a:srgbClr val="8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ctor: Elbow 28">
              <a:extLst>
                <a:ext uri="{FF2B5EF4-FFF2-40B4-BE49-F238E27FC236}">
                  <a16:creationId xmlns:a16="http://schemas.microsoft.com/office/drawing/2014/main" id="{9F1EF945-FC74-4D07-842C-59DB75F40713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2283507" y="1771439"/>
              <a:ext cx="2223939" cy="1487422"/>
            </a:xfrm>
            <a:prstGeom prst="bentConnector3">
              <a:avLst>
                <a:gd name="adj1" fmla="val 100436"/>
              </a:avLst>
            </a:prstGeom>
            <a:ln w="19050">
              <a:solidFill>
                <a:srgbClr val="76767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E68BA0A-38FD-4E4C-94F1-9EAF8ADF860D}"/>
                </a:ext>
              </a:extLst>
            </p:cNvPr>
            <p:cNvSpPr txBox="1"/>
            <p:nvPr/>
          </p:nvSpPr>
          <p:spPr>
            <a:xfrm>
              <a:off x="3400648" y="2825175"/>
              <a:ext cx="861544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50" dirty="0">
                  <a:solidFill>
                    <a:srgbClr val="800000"/>
                  </a:solidFill>
                </a:rPr>
                <a:t>(</a:t>
              </a:r>
              <a:r>
                <a:rPr lang="de-DE" sz="1050" dirty="0" err="1">
                  <a:solidFill>
                    <a:srgbClr val="800000"/>
                  </a:solidFill>
                </a:rPr>
                <a:t>Intercept</a:t>
              </a:r>
              <a:r>
                <a:rPr lang="de-DE" sz="1050" dirty="0">
                  <a:solidFill>
                    <a:srgbClr val="800000"/>
                  </a:solidFill>
                </a:rPr>
                <a:t>)</a:t>
              </a:r>
              <a:endParaRPr lang="en-GB" sz="1050" dirty="0">
                <a:solidFill>
                  <a:srgbClr val="800000"/>
                </a:solidFill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37858EE-18A9-4F42-847A-60612FE5669A}"/>
                </a:ext>
              </a:extLst>
            </p:cNvPr>
            <p:cNvSpPr txBox="1"/>
            <p:nvPr/>
          </p:nvSpPr>
          <p:spPr>
            <a:xfrm>
              <a:off x="3764735" y="3079091"/>
              <a:ext cx="1038364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50" dirty="0">
                  <a:solidFill>
                    <a:srgbClr val="767676"/>
                  </a:solidFill>
                </a:rPr>
                <a:t>(</a:t>
              </a:r>
              <a:r>
                <a:rPr lang="de-DE" sz="1050" dirty="0" err="1">
                  <a:solidFill>
                    <a:srgbClr val="767676"/>
                  </a:solidFill>
                </a:rPr>
                <a:t>Intercept</a:t>
              </a:r>
              <a:r>
                <a:rPr lang="de-DE" sz="1050" dirty="0">
                  <a:solidFill>
                    <a:srgbClr val="767676"/>
                  </a:solidFill>
                </a:rPr>
                <a:t>) +</a:t>
              </a:r>
              <a:br>
                <a:rPr lang="de-DE" sz="1050" dirty="0">
                  <a:solidFill>
                    <a:srgbClr val="767676"/>
                  </a:solidFill>
                </a:rPr>
              </a:br>
              <a:r>
                <a:rPr lang="de-DE" sz="1050" dirty="0" err="1">
                  <a:solidFill>
                    <a:srgbClr val="767676"/>
                  </a:solidFill>
                </a:rPr>
                <a:t>feedhorsebean</a:t>
              </a:r>
              <a:endParaRPr lang="en-GB" sz="1050" dirty="0">
                <a:solidFill>
                  <a:srgbClr val="767676"/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8BFBDA8-EF66-4938-A5A8-F18E23CD0AB2}"/>
                </a:ext>
              </a:extLst>
            </p:cNvPr>
            <p:cNvSpPr txBox="1"/>
            <p:nvPr/>
          </p:nvSpPr>
          <p:spPr>
            <a:xfrm>
              <a:off x="4862641" y="3310516"/>
              <a:ext cx="1038364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50" dirty="0">
                  <a:solidFill>
                    <a:srgbClr val="8A9045"/>
                  </a:solidFill>
                </a:rPr>
                <a:t>(</a:t>
              </a:r>
              <a:r>
                <a:rPr lang="de-DE" sz="1050" dirty="0" err="1">
                  <a:solidFill>
                    <a:srgbClr val="8A9045"/>
                  </a:solidFill>
                </a:rPr>
                <a:t>Intercept</a:t>
              </a:r>
              <a:r>
                <a:rPr lang="de-DE" sz="1050" dirty="0">
                  <a:solidFill>
                    <a:srgbClr val="8A9045"/>
                  </a:solidFill>
                </a:rPr>
                <a:t>) +</a:t>
              </a:r>
              <a:br>
                <a:rPr lang="de-DE" sz="1050" dirty="0">
                  <a:solidFill>
                    <a:srgbClr val="8A9045"/>
                  </a:solidFill>
                </a:rPr>
              </a:br>
              <a:r>
                <a:rPr lang="de-DE" sz="1050" dirty="0" err="1">
                  <a:solidFill>
                    <a:srgbClr val="8A9045"/>
                  </a:solidFill>
                </a:rPr>
                <a:t>feedmeatmeal</a:t>
              </a:r>
              <a:endParaRPr lang="en-GB" sz="1050" dirty="0">
                <a:solidFill>
                  <a:srgbClr val="8A9045"/>
                </a:solidFill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10464FE-AEBF-4492-964E-BEDED1ECCA3C}"/>
                </a:ext>
              </a:extLst>
            </p:cNvPr>
            <p:cNvSpPr txBox="1"/>
            <p:nvPr/>
          </p:nvSpPr>
          <p:spPr>
            <a:xfrm>
              <a:off x="4371989" y="2480006"/>
              <a:ext cx="875589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50" dirty="0">
                  <a:solidFill>
                    <a:srgbClr val="FFA319"/>
                  </a:solidFill>
                </a:rPr>
                <a:t>(</a:t>
              </a:r>
              <a:r>
                <a:rPr lang="de-DE" sz="1050" dirty="0" err="1">
                  <a:solidFill>
                    <a:srgbClr val="FFA319"/>
                  </a:solidFill>
                </a:rPr>
                <a:t>Intercept</a:t>
              </a:r>
              <a:r>
                <a:rPr lang="de-DE" sz="1050" dirty="0">
                  <a:solidFill>
                    <a:srgbClr val="FFA319"/>
                  </a:solidFill>
                </a:rPr>
                <a:t>) +</a:t>
              </a:r>
              <a:br>
                <a:rPr lang="de-DE" sz="1050" dirty="0">
                  <a:solidFill>
                    <a:srgbClr val="FFA319"/>
                  </a:solidFill>
                </a:rPr>
              </a:br>
              <a:r>
                <a:rPr lang="de-DE" sz="1050" dirty="0" err="1">
                  <a:solidFill>
                    <a:srgbClr val="FFA319"/>
                  </a:solidFill>
                </a:rPr>
                <a:t>feedlinseed</a:t>
              </a:r>
              <a:endParaRPr lang="en-GB" sz="1050" dirty="0">
                <a:solidFill>
                  <a:srgbClr val="FFA319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1D8EE69-0E6C-4A97-AC19-3C9D1E59F658}"/>
                </a:ext>
              </a:extLst>
            </p:cNvPr>
            <p:cNvSpPr txBox="1"/>
            <p:nvPr/>
          </p:nvSpPr>
          <p:spPr>
            <a:xfrm>
              <a:off x="5381823" y="2399819"/>
              <a:ext cx="1038364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50" dirty="0">
                  <a:solidFill>
                    <a:srgbClr val="155F83"/>
                  </a:solidFill>
                </a:rPr>
                <a:t>(</a:t>
              </a:r>
              <a:r>
                <a:rPr lang="de-DE" sz="1050" dirty="0" err="1">
                  <a:solidFill>
                    <a:srgbClr val="155F83"/>
                  </a:solidFill>
                </a:rPr>
                <a:t>Intercept</a:t>
              </a:r>
              <a:r>
                <a:rPr lang="de-DE" sz="1050" dirty="0">
                  <a:solidFill>
                    <a:srgbClr val="155F83"/>
                  </a:solidFill>
                </a:rPr>
                <a:t>) +</a:t>
              </a:r>
              <a:br>
                <a:rPr lang="de-DE" sz="1050" dirty="0">
                  <a:solidFill>
                    <a:srgbClr val="155F83"/>
                  </a:solidFill>
                </a:rPr>
              </a:br>
              <a:r>
                <a:rPr lang="de-DE" sz="1050" dirty="0" err="1">
                  <a:solidFill>
                    <a:srgbClr val="155F83"/>
                  </a:solidFill>
                </a:rPr>
                <a:t>feedsoybean</a:t>
              </a:r>
              <a:endParaRPr lang="en-GB" sz="1050" dirty="0">
                <a:solidFill>
                  <a:srgbClr val="155F83"/>
                </a:solidFill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092540D-2863-4E79-B4C1-0172B8330C7A}"/>
                </a:ext>
              </a:extLst>
            </p:cNvPr>
            <p:cNvSpPr txBox="1"/>
            <p:nvPr/>
          </p:nvSpPr>
          <p:spPr>
            <a:xfrm>
              <a:off x="5989173" y="2941092"/>
              <a:ext cx="1038364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50" dirty="0">
                  <a:solidFill>
                    <a:srgbClr val="C16622"/>
                  </a:solidFill>
                </a:rPr>
                <a:t>(</a:t>
              </a:r>
              <a:r>
                <a:rPr lang="de-DE" sz="1050" dirty="0" err="1">
                  <a:solidFill>
                    <a:srgbClr val="C16622"/>
                  </a:solidFill>
                </a:rPr>
                <a:t>Intercept</a:t>
              </a:r>
              <a:r>
                <a:rPr lang="de-DE" sz="1050" dirty="0">
                  <a:solidFill>
                    <a:srgbClr val="C16622"/>
                  </a:solidFill>
                </a:rPr>
                <a:t>) +</a:t>
              </a:r>
              <a:br>
                <a:rPr lang="de-DE" sz="1050" dirty="0">
                  <a:solidFill>
                    <a:srgbClr val="C16622"/>
                  </a:solidFill>
                </a:rPr>
              </a:br>
              <a:r>
                <a:rPr lang="de-DE" sz="1050" dirty="0" err="1">
                  <a:solidFill>
                    <a:srgbClr val="C16622"/>
                  </a:solidFill>
                </a:rPr>
                <a:t>feedsunflower</a:t>
              </a:r>
              <a:endParaRPr lang="en-GB" sz="1050" dirty="0">
                <a:solidFill>
                  <a:srgbClr val="C1662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242217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F8F13FD2-496E-47ED-A852-A418FB0A22CD}"/>
              </a:ext>
            </a:extLst>
          </p:cNvPr>
          <p:cNvGrpSpPr/>
          <p:nvPr/>
        </p:nvGrpSpPr>
        <p:grpSpPr>
          <a:xfrm>
            <a:off x="2327357" y="1202197"/>
            <a:ext cx="6568681" cy="3405310"/>
            <a:chOff x="2327357" y="1202197"/>
            <a:chExt cx="6568681" cy="340531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A8256B8-36F5-4F46-ADCD-2E07F557E6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73275" y="1658311"/>
              <a:ext cx="4801016" cy="2949196"/>
            </a:xfrm>
            <a:prstGeom prst="rect">
              <a:avLst/>
            </a:prstGeom>
          </p:spPr>
        </p:pic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561BCD40-6CE7-4DA6-B12A-437651740C60}"/>
                </a:ext>
              </a:extLst>
            </p:cNvPr>
            <p:cNvCxnSpPr>
              <a:cxnSpLocks/>
            </p:cNvCxnSpPr>
            <p:nvPr/>
          </p:nvCxnSpPr>
          <p:spPr>
            <a:xfrm>
              <a:off x="7811590" y="1658311"/>
              <a:ext cx="0" cy="440454"/>
            </a:xfrm>
            <a:prstGeom prst="straightConnector1">
              <a:avLst/>
            </a:prstGeom>
            <a:ln w="38100">
              <a:solidFill>
                <a:srgbClr val="D7897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860E5C36-6C26-4D2E-98EB-39BF19826D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14707" y="2315742"/>
              <a:ext cx="0" cy="385906"/>
            </a:xfrm>
            <a:prstGeom prst="straightConnector1">
              <a:avLst/>
            </a:prstGeom>
            <a:ln w="38100">
              <a:solidFill>
                <a:srgbClr val="D7897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6648D5B-10AA-44ED-9A4F-A07E77BA696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70214" y="2542902"/>
              <a:ext cx="269965" cy="105934"/>
            </a:xfrm>
            <a:prstGeom prst="straightConnector1">
              <a:avLst/>
            </a:prstGeom>
            <a:ln w="38100">
              <a:solidFill>
                <a:srgbClr val="D7897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E49FE226-E55B-483C-86A0-D49AA4CEC3FF}"/>
                </a:ext>
              </a:extLst>
            </p:cNvPr>
            <p:cNvSpPr/>
            <p:nvPr/>
          </p:nvSpPr>
          <p:spPr>
            <a:xfrm>
              <a:off x="3370214" y="2090086"/>
              <a:ext cx="3788231" cy="235072"/>
            </a:xfrm>
            <a:prstGeom prst="roundRect">
              <a:avLst/>
            </a:prstGeom>
            <a:noFill/>
            <a:ln w="38100">
              <a:solidFill>
                <a:srgbClr val="D7897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FE3CBCF-ED9E-4B8F-AFC5-152DF41B3A3F}"/>
                </a:ext>
              </a:extLst>
            </p:cNvPr>
            <p:cNvSpPr txBox="1"/>
            <p:nvPr/>
          </p:nvSpPr>
          <p:spPr>
            <a:xfrm>
              <a:off x="2327357" y="2026091"/>
              <a:ext cx="10798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dirty="0"/>
                <a:t>Project </a:t>
              </a:r>
              <a:r>
                <a:rPr lang="de-DE" sz="1400" dirty="0" err="1"/>
                <a:t>path</a:t>
              </a:r>
              <a:endParaRPr lang="en-GB" sz="1400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150E42A-2D69-4523-A5F1-567B8D393920}"/>
                </a:ext>
              </a:extLst>
            </p:cNvPr>
            <p:cNvSpPr txBox="1"/>
            <p:nvPr/>
          </p:nvSpPr>
          <p:spPr>
            <a:xfrm>
              <a:off x="2412502" y="2440038"/>
              <a:ext cx="107986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dirty="0" err="1"/>
                <a:t>Navigate</a:t>
              </a:r>
              <a:r>
                <a:rPr lang="de-DE" sz="1400" dirty="0"/>
                <a:t> </a:t>
              </a:r>
              <a:r>
                <a:rPr lang="de-DE" sz="1400" dirty="0" err="1"/>
                <a:t>one</a:t>
              </a:r>
              <a:r>
                <a:rPr lang="de-DE" sz="1400" dirty="0"/>
                <a:t> </a:t>
              </a:r>
              <a:r>
                <a:rPr lang="de-DE" sz="1400" dirty="0" err="1"/>
                <a:t>level</a:t>
              </a:r>
              <a:r>
                <a:rPr lang="de-DE" sz="1400" dirty="0"/>
                <a:t> </a:t>
              </a:r>
              <a:r>
                <a:rPr lang="de-DE" sz="1400" dirty="0" err="1"/>
                <a:t>up</a:t>
              </a:r>
              <a:endParaRPr lang="en-GB" sz="1400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1A2A3A4-CA1D-4D6D-B14E-8608193C7EE4}"/>
                </a:ext>
              </a:extLst>
            </p:cNvPr>
            <p:cNvSpPr txBox="1"/>
            <p:nvPr/>
          </p:nvSpPr>
          <p:spPr>
            <a:xfrm>
              <a:off x="7271658" y="1202197"/>
              <a:ext cx="107986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dirty="0" err="1"/>
                <a:t>Navigate</a:t>
              </a:r>
              <a:r>
                <a:rPr lang="de-DE" sz="1400" dirty="0"/>
                <a:t> </a:t>
              </a:r>
              <a:r>
                <a:rPr lang="de-DE" sz="1400" dirty="0" err="1"/>
                <a:t>to</a:t>
              </a:r>
              <a:r>
                <a:rPr lang="de-DE" sz="1400" dirty="0"/>
                <a:t> </a:t>
              </a:r>
              <a:r>
                <a:rPr lang="de-DE" sz="1400" dirty="0" err="1"/>
                <a:t>project</a:t>
              </a:r>
              <a:r>
                <a:rPr lang="de-DE" sz="1400" dirty="0"/>
                <a:t> root</a:t>
              </a:r>
              <a:endParaRPr lang="en-GB" sz="1400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43DB3CB-41CA-4AB2-BD1A-D487DE2533D8}"/>
                </a:ext>
              </a:extLst>
            </p:cNvPr>
            <p:cNvSpPr txBox="1"/>
            <p:nvPr/>
          </p:nvSpPr>
          <p:spPr>
            <a:xfrm>
              <a:off x="7816174" y="2689090"/>
              <a:ext cx="1079864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dirty="0"/>
                <a:t>Open </a:t>
              </a:r>
              <a:r>
                <a:rPr lang="de-DE" sz="1400" dirty="0" err="1"/>
                <a:t>project</a:t>
              </a:r>
              <a:r>
                <a:rPr lang="de-DE" sz="1400" dirty="0"/>
                <a:t> in </a:t>
              </a:r>
              <a:r>
                <a:rPr lang="de-DE" sz="1400" dirty="0" err="1"/>
                <a:t>file</a:t>
              </a:r>
              <a:r>
                <a:rPr lang="de-DE" sz="1400" dirty="0"/>
                <a:t> </a:t>
              </a:r>
              <a:r>
                <a:rPr lang="de-DE" sz="1400" dirty="0" err="1"/>
                <a:t>explorer</a:t>
              </a:r>
              <a:endParaRPr lang="en-GB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571688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>
            <a:extLst>
              <a:ext uri="{FF2B5EF4-FFF2-40B4-BE49-F238E27FC236}">
                <a16:creationId xmlns:a16="http://schemas.microsoft.com/office/drawing/2014/main" id="{CBF37C33-BA1C-43D8-B622-BCB6A298B473}"/>
              </a:ext>
            </a:extLst>
          </p:cNvPr>
          <p:cNvGrpSpPr/>
          <p:nvPr/>
        </p:nvGrpSpPr>
        <p:grpSpPr>
          <a:xfrm>
            <a:off x="1698171" y="1623527"/>
            <a:ext cx="7473816" cy="1947308"/>
            <a:chOff x="1698171" y="1623527"/>
            <a:chExt cx="7473816" cy="1947308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E8BA64F3-E39E-489A-A760-002018E6EF77}"/>
                </a:ext>
              </a:extLst>
            </p:cNvPr>
            <p:cNvGrpSpPr/>
            <p:nvPr/>
          </p:nvGrpSpPr>
          <p:grpSpPr>
            <a:xfrm>
              <a:off x="1698171" y="2379306"/>
              <a:ext cx="1110343" cy="466531"/>
              <a:chOff x="1698171" y="2379306"/>
              <a:chExt cx="1110343" cy="466531"/>
            </a:xfrm>
          </p:grpSpPr>
          <p:sp>
            <p:nvSpPr>
              <p:cNvPr id="2" name="Rectangle: Rounded Corners 1">
                <a:extLst>
                  <a:ext uri="{FF2B5EF4-FFF2-40B4-BE49-F238E27FC236}">
                    <a16:creationId xmlns:a16="http://schemas.microsoft.com/office/drawing/2014/main" id="{7E726F6E-05D0-4023-8039-0C49056FAF88}"/>
                  </a:ext>
                </a:extLst>
              </p:cNvPr>
              <p:cNvSpPr/>
              <p:nvPr/>
            </p:nvSpPr>
            <p:spPr>
              <a:xfrm>
                <a:off x="1698171" y="2379306"/>
                <a:ext cx="1110343" cy="466531"/>
              </a:xfrm>
              <a:prstGeom prst="roundRect">
                <a:avLst/>
              </a:prstGeom>
              <a:noFill/>
              <a:ln w="28575">
                <a:solidFill>
                  <a:srgbClr val="4C748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600"/>
              </a:p>
            </p:txBody>
          </p:sp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B2C89E5-D368-4676-9CC8-9D6CBCD991A1}"/>
                  </a:ext>
                </a:extLst>
              </p:cNvPr>
              <p:cNvSpPr txBox="1"/>
              <p:nvPr/>
            </p:nvSpPr>
            <p:spPr>
              <a:xfrm>
                <a:off x="1839606" y="2427905"/>
                <a:ext cx="75693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600" dirty="0"/>
                  <a:t>Import</a:t>
                </a:r>
                <a:endParaRPr lang="en-GB" sz="1600" dirty="0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B787B5E3-11EB-4AC7-9FD1-06FF30C948E5}"/>
                </a:ext>
              </a:extLst>
            </p:cNvPr>
            <p:cNvGrpSpPr/>
            <p:nvPr/>
          </p:nvGrpSpPr>
          <p:grpSpPr>
            <a:xfrm>
              <a:off x="3192548" y="2379305"/>
              <a:ext cx="1110343" cy="466531"/>
              <a:chOff x="1698171" y="2379306"/>
              <a:chExt cx="1110343" cy="466531"/>
            </a:xfrm>
          </p:grpSpPr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E8439089-5BA5-4039-A5D4-1BB0EF7FB2DE}"/>
                  </a:ext>
                </a:extLst>
              </p:cNvPr>
              <p:cNvSpPr/>
              <p:nvPr/>
            </p:nvSpPr>
            <p:spPr>
              <a:xfrm>
                <a:off x="1698171" y="2379306"/>
                <a:ext cx="1110343" cy="466531"/>
              </a:xfrm>
              <a:prstGeom prst="roundRect">
                <a:avLst/>
              </a:prstGeom>
              <a:noFill/>
              <a:ln w="28575">
                <a:solidFill>
                  <a:srgbClr val="4C748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600"/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BC2C8CE-52BD-4E83-BE63-7A018D2C3560}"/>
                  </a:ext>
                </a:extLst>
              </p:cNvPr>
              <p:cNvSpPr txBox="1"/>
              <p:nvPr/>
            </p:nvSpPr>
            <p:spPr>
              <a:xfrm>
                <a:off x="1965442" y="2427906"/>
                <a:ext cx="53091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600" dirty="0" err="1"/>
                  <a:t>Tidy</a:t>
                </a:r>
                <a:endParaRPr lang="en-GB" sz="1600" dirty="0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010E102-E641-4C8E-8118-6BD233F1E64C}"/>
                </a:ext>
              </a:extLst>
            </p:cNvPr>
            <p:cNvGrpSpPr/>
            <p:nvPr/>
          </p:nvGrpSpPr>
          <p:grpSpPr>
            <a:xfrm>
              <a:off x="6122161" y="2845836"/>
              <a:ext cx="1110343" cy="466531"/>
              <a:chOff x="1698171" y="2379306"/>
              <a:chExt cx="1110343" cy="466531"/>
            </a:xfrm>
          </p:grpSpPr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2E214EC3-B465-4E97-965F-810A1C7EE5AC}"/>
                  </a:ext>
                </a:extLst>
              </p:cNvPr>
              <p:cNvSpPr/>
              <p:nvPr/>
            </p:nvSpPr>
            <p:spPr>
              <a:xfrm>
                <a:off x="1698171" y="2379306"/>
                <a:ext cx="1110343" cy="466531"/>
              </a:xfrm>
              <a:prstGeom prst="roundRect">
                <a:avLst/>
              </a:prstGeom>
              <a:noFill/>
              <a:ln w="28575">
                <a:solidFill>
                  <a:srgbClr val="4C748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600"/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7AA94A4-949E-43F4-9052-A8B4E68FF6E9}"/>
                  </a:ext>
                </a:extLst>
              </p:cNvPr>
              <p:cNvSpPr txBox="1"/>
              <p:nvPr/>
            </p:nvSpPr>
            <p:spPr>
              <a:xfrm>
                <a:off x="1856438" y="2435289"/>
                <a:ext cx="72487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600" dirty="0"/>
                  <a:t>Model</a:t>
                </a:r>
                <a:endParaRPr lang="en-GB" sz="1600" dirty="0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A6BF0312-7D1C-45E9-BC9E-2367E44B8055}"/>
                </a:ext>
              </a:extLst>
            </p:cNvPr>
            <p:cNvGrpSpPr/>
            <p:nvPr/>
          </p:nvGrpSpPr>
          <p:grpSpPr>
            <a:xfrm>
              <a:off x="6087695" y="1835020"/>
              <a:ext cx="1110343" cy="466531"/>
              <a:chOff x="1698171" y="2379306"/>
              <a:chExt cx="1110343" cy="466531"/>
            </a:xfrm>
          </p:grpSpPr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D16CAAED-5700-46EE-B498-B5082D120109}"/>
                  </a:ext>
                </a:extLst>
              </p:cNvPr>
              <p:cNvSpPr/>
              <p:nvPr/>
            </p:nvSpPr>
            <p:spPr>
              <a:xfrm>
                <a:off x="1698171" y="2379306"/>
                <a:ext cx="1110343" cy="466531"/>
              </a:xfrm>
              <a:prstGeom prst="roundRect">
                <a:avLst/>
              </a:prstGeom>
              <a:noFill/>
              <a:ln w="28575">
                <a:solidFill>
                  <a:srgbClr val="4C748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600" dirty="0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470E376-3E99-4170-97B7-B9C4D2BE31E5}"/>
                  </a:ext>
                </a:extLst>
              </p:cNvPr>
              <p:cNvSpPr txBox="1"/>
              <p:nvPr/>
            </p:nvSpPr>
            <p:spPr>
              <a:xfrm>
                <a:off x="1754038" y="2427905"/>
                <a:ext cx="90621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600" dirty="0" err="1"/>
                  <a:t>Visualize</a:t>
                </a:r>
                <a:endParaRPr lang="en-GB" sz="1600" dirty="0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0E58EEF-580D-4A62-9445-3B455D64C9D1}"/>
                </a:ext>
              </a:extLst>
            </p:cNvPr>
            <p:cNvGrpSpPr/>
            <p:nvPr/>
          </p:nvGrpSpPr>
          <p:grpSpPr>
            <a:xfrm>
              <a:off x="4664780" y="2379305"/>
              <a:ext cx="1120199" cy="466531"/>
              <a:chOff x="1688315" y="2379306"/>
              <a:chExt cx="1120199" cy="466531"/>
            </a:xfrm>
          </p:grpSpPr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12730320-B307-454B-B5ED-F0C5DD0E3C65}"/>
                  </a:ext>
                </a:extLst>
              </p:cNvPr>
              <p:cNvSpPr/>
              <p:nvPr/>
            </p:nvSpPr>
            <p:spPr>
              <a:xfrm>
                <a:off x="1698171" y="2379306"/>
                <a:ext cx="1110343" cy="466531"/>
              </a:xfrm>
              <a:prstGeom prst="roundRect">
                <a:avLst/>
              </a:prstGeom>
              <a:noFill/>
              <a:ln w="28575">
                <a:solidFill>
                  <a:srgbClr val="4C748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600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DAC7B07-A9CE-432B-9929-D01764D43797}"/>
                  </a:ext>
                </a:extLst>
              </p:cNvPr>
              <p:cNvSpPr txBox="1"/>
              <p:nvPr/>
            </p:nvSpPr>
            <p:spPr>
              <a:xfrm>
                <a:off x="1688315" y="2427905"/>
                <a:ext cx="102553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600" dirty="0"/>
                  <a:t>Transform</a:t>
                </a:r>
                <a:endParaRPr lang="en-GB" sz="1600" dirty="0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387E54EA-FA55-4B5B-A98E-85ED23323915}"/>
                </a:ext>
              </a:extLst>
            </p:cNvPr>
            <p:cNvGrpSpPr/>
            <p:nvPr/>
          </p:nvGrpSpPr>
          <p:grpSpPr>
            <a:xfrm>
              <a:off x="7805134" y="2301551"/>
              <a:ext cx="1366853" cy="466531"/>
              <a:chOff x="1663958" y="2379306"/>
              <a:chExt cx="1240596" cy="466531"/>
            </a:xfrm>
          </p:grpSpPr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518E7B68-57E8-4A7C-90A1-DFE9465A5831}"/>
                  </a:ext>
                </a:extLst>
              </p:cNvPr>
              <p:cNvSpPr/>
              <p:nvPr/>
            </p:nvSpPr>
            <p:spPr>
              <a:xfrm>
                <a:off x="1698171" y="2379306"/>
                <a:ext cx="1110343" cy="466531"/>
              </a:xfrm>
              <a:prstGeom prst="roundRect">
                <a:avLst/>
              </a:prstGeom>
              <a:noFill/>
              <a:ln w="28575">
                <a:solidFill>
                  <a:srgbClr val="4C748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600"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5F61BF4-4145-4E52-B635-C4A57CA45DB6}"/>
                  </a:ext>
                </a:extLst>
              </p:cNvPr>
              <p:cNvSpPr txBox="1"/>
              <p:nvPr/>
            </p:nvSpPr>
            <p:spPr>
              <a:xfrm>
                <a:off x="1663958" y="2427905"/>
                <a:ext cx="124059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600" dirty="0" err="1"/>
                  <a:t>Communicate</a:t>
                </a:r>
                <a:endParaRPr lang="en-GB" sz="1600" dirty="0"/>
              </a:p>
            </p:txBody>
          </p:sp>
        </p:grp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7C8AE91F-04CC-4B33-88A5-0607804572D8}"/>
                </a:ext>
              </a:extLst>
            </p:cNvPr>
            <p:cNvSpPr/>
            <p:nvPr/>
          </p:nvSpPr>
          <p:spPr>
            <a:xfrm>
              <a:off x="4516017" y="1623527"/>
              <a:ext cx="2943568" cy="1922106"/>
            </a:xfrm>
            <a:prstGeom prst="roundRect">
              <a:avLst/>
            </a:prstGeom>
            <a:noFill/>
            <a:ln>
              <a:solidFill>
                <a:srgbClr val="D7897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2CB2E9B-860F-415A-AED1-6DCAC585AA41}"/>
                </a:ext>
              </a:extLst>
            </p:cNvPr>
            <p:cNvSpPr txBox="1"/>
            <p:nvPr/>
          </p:nvSpPr>
          <p:spPr>
            <a:xfrm>
              <a:off x="4648878" y="3263058"/>
              <a:ext cx="10414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err="1"/>
                <a:t>Understand</a:t>
              </a:r>
              <a:endParaRPr lang="en-GB" sz="1400" dirty="0"/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742FA070-E291-4396-A56C-41E932FC02F6}"/>
                </a:ext>
              </a:extLst>
            </p:cNvPr>
            <p:cNvCxnSpPr>
              <a:cxnSpLocks/>
              <a:stCxn id="2" idx="3"/>
              <a:endCxn id="6" idx="1"/>
            </p:cNvCxnSpPr>
            <p:nvPr/>
          </p:nvCxnSpPr>
          <p:spPr>
            <a:xfrm flipV="1">
              <a:off x="2808514" y="2612571"/>
              <a:ext cx="384034" cy="1"/>
            </a:xfrm>
            <a:prstGeom prst="straightConnector1">
              <a:avLst/>
            </a:prstGeom>
            <a:ln w="38100">
              <a:solidFill>
                <a:srgbClr val="4C748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A2313758-7E2F-45D8-ABD8-4BFE7776342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05152" y="2612570"/>
              <a:ext cx="384034" cy="1"/>
            </a:xfrm>
            <a:prstGeom prst="straightConnector1">
              <a:avLst/>
            </a:prstGeom>
            <a:ln w="38100">
              <a:solidFill>
                <a:srgbClr val="4C748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7DB9DEC3-D99F-4715-B7EB-E249A79AD6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59584" y="2570515"/>
              <a:ext cx="384034" cy="1"/>
            </a:xfrm>
            <a:prstGeom prst="straightConnector1">
              <a:avLst/>
            </a:prstGeom>
            <a:ln w="38100">
              <a:solidFill>
                <a:srgbClr val="4C748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ctor: Curved 27">
              <a:extLst>
                <a:ext uri="{FF2B5EF4-FFF2-40B4-BE49-F238E27FC236}">
                  <a16:creationId xmlns:a16="http://schemas.microsoft.com/office/drawing/2014/main" id="{F593FE42-71DF-49BF-B7C8-01F36F67AD2D}"/>
                </a:ext>
              </a:extLst>
            </p:cNvPr>
            <p:cNvCxnSpPr>
              <a:cxnSpLocks/>
              <a:stCxn id="15" idx="0"/>
              <a:endCxn id="12" idx="1"/>
            </p:cNvCxnSpPr>
            <p:nvPr/>
          </p:nvCxnSpPr>
          <p:spPr>
            <a:xfrm rot="5400000" flipH="1" flipV="1">
              <a:off x="5503242" y="1794853"/>
              <a:ext cx="311019" cy="857887"/>
            </a:xfrm>
            <a:prstGeom prst="curvedConnector2">
              <a:avLst/>
            </a:prstGeom>
            <a:ln w="38100">
              <a:solidFill>
                <a:srgbClr val="4C748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ctor: Curved 33">
              <a:extLst>
                <a:ext uri="{FF2B5EF4-FFF2-40B4-BE49-F238E27FC236}">
                  <a16:creationId xmlns:a16="http://schemas.microsoft.com/office/drawing/2014/main" id="{517AD063-B2FF-442F-9120-0FCBA0E293CA}"/>
                </a:ext>
              </a:extLst>
            </p:cNvPr>
            <p:cNvCxnSpPr>
              <a:cxnSpLocks/>
              <a:stCxn id="12" idx="2"/>
              <a:endCxn id="9" idx="0"/>
            </p:cNvCxnSpPr>
            <p:nvPr/>
          </p:nvCxnSpPr>
          <p:spPr>
            <a:xfrm rot="16200000" flipH="1">
              <a:off x="6387958" y="2556460"/>
              <a:ext cx="544285" cy="34466"/>
            </a:xfrm>
            <a:prstGeom prst="curvedConnector3">
              <a:avLst>
                <a:gd name="adj1" fmla="val 96286"/>
              </a:avLst>
            </a:prstGeom>
            <a:ln w="38100">
              <a:solidFill>
                <a:srgbClr val="4C748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ctor: Curved 37">
              <a:extLst>
                <a:ext uri="{FF2B5EF4-FFF2-40B4-BE49-F238E27FC236}">
                  <a16:creationId xmlns:a16="http://schemas.microsoft.com/office/drawing/2014/main" id="{9340EC27-2A4D-4782-B4D5-441BD6F1215F}"/>
                </a:ext>
              </a:extLst>
            </p:cNvPr>
            <p:cNvCxnSpPr>
              <a:cxnSpLocks/>
              <a:stCxn id="9" idx="1"/>
              <a:endCxn id="15" idx="2"/>
            </p:cNvCxnSpPr>
            <p:nvPr/>
          </p:nvCxnSpPr>
          <p:spPr>
            <a:xfrm rot="10800000">
              <a:off x="5229809" y="2845836"/>
              <a:ext cx="892353" cy="233266"/>
            </a:xfrm>
            <a:prstGeom prst="curvedConnector2">
              <a:avLst/>
            </a:prstGeom>
            <a:ln w="38100">
              <a:solidFill>
                <a:srgbClr val="4C748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866503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roup 50">
            <a:extLst>
              <a:ext uri="{FF2B5EF4-FFF2-40B4-BE49-F238E27FC236}">
                <a16:creationId xmlns:a16="http://schemas.microsoft.com/office/drawing/2014/main" id="{3D463E91-4C38-4957-9CC1-7668D130CCF2}"/>
              </a:ext>
            </a:extLst>
          </p:cNvPr>
          <p:cNvGrpSpPr/>
          <p:nvPr/>
        </p:nvGrpSpPr>
        <p:grpSpPr>
          <a:xfrm>
            <a:off x="1604091" y="1446465"/>
            <a:ext cx="2557600" cy="3946373"/>
            <a:chOff x="1604091" y="1446465"/>
            <a:chExt cx="2557600" cy="3946373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EB46A1FA-67CD-4092-8F86-2EEC331A249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69838" y="1937037"/>
              <a:ext cx="1270864" cy="978438"/>
            </a:xfrm>
            <a:prstGeom prst="line">
              <a:avLst/>
            </a:prstGeom>
            <a:ln w="19050">
              <a:solidFill>
                <a:srgbClr val="4C748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0E889807-94F4-4C79-ACEA-ED53F03869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42752" y="2151745"/>
              <a:ext cx="1301636" cy="983153"/>
            </a:xfrm>
            <a:prstGeom prst="line">
              <a:avLst/>
            </a:prstGeom>
            <a:ln w="19050">
              <a:solidFill>
                <a:srgbClr val="D7897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B02801B2-1638-4A32-9686-9898148028D6}"/>
                </a:ext>
              </a:extLst>
            </p:cNvPr>
            <p:cNvCxnSpPr>
              <a:cxnSpLocks/>
            </p:cNvCxnSpPr>
            <p:nvPr/>
          </p:nvCxnSpPr>
          <p:spPr>
            <a:xfrm>
              <a:off x="1907176" y="3230880"/>
              <a:ext cx="2166593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E1E0DB97-7F9F-4DE8-B19D-65117145DA5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07175" y="1641231"/>
              <a:ext cx="1" cy="158964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69E03BA-7A56-4F94-A69E-321DD63C9DA9}"/>
                </a:ext>
              </a:extLst>
            </p:cNvPr>
            <p:cNvSpPr txBox="1"/>
            <p:nvPr/>
          </p:nvSpPr>
          <p:spPr>
            <a:xfrm>
              <a:off x="3786554" y="3176954"/>
              <a:ext cx="3751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x</a:t>
              </a:r>
              <a:r>
                <a:rPr lang="de-DE" baseline="-25000" dirty="0"/>
                <a:t>1</a:t>
              </a:r>
              <a:endParaRPr lang="en-GB" baseline="-25000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00B2B8A-ABCA-4036-AA6C-3CA87365B8F9}"/>
                </a:ext>
              </a:extLst>
            </p:cNvPr>
            <p:cNvSpPr txBox="1"/>
            <p:nvPr/>
          </p:nvSpPr>
          <p:spPr>
            <a:xfrm>
              <a:off x="1617027" y="1456565"/>
              <a:ext cx="2110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y</a:t>
              </a:r>
              <a:endParaRPr lang="en-GB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4E625C2-9E60-4521-8DBD-9652F517A857}"/>
                </a:ext>
              </a:extLst>
            </p:cNvPr>
            <p:cNvSpPr txBox="1"/>
            <p:nvPr/>
          </p:nvSpPr>
          <p:spPr>
            <a:xfrm>
              <a:off x="2069838" y="1446465"/>
              <a:ext cx="15381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 err="1"/>
                <a:t>No</a:t>
              </a:r>
              <a:r>
                <a:rPr lang="de-DE" dirty="0"/>
                <a:t> </a:t>
              </a:r>
              <a:r>
                <a:rPr lang="de-DE" dirty="0" err="1"/>
                <a:t>interaction</a:t>
              </a:r>
              <a:endParaRPr lang="en-GB" dirty="0"/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A86D4CEF-6DD2-4E76-A004-889B0C28FBC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56902" y="3682892"/>
              <a:ext cx="442458" cy="1079135"/>
            </a:xfrm>
            <a:prstGeom prst="line">
              <a:avLst/>
            </a:prstGeom>
            <a:ln w="19050">
              <a:solidFill>
                <a:srgbClr val="4C748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8CFF0D76-8686-4318-B175-8078D8A367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50698" y="4101456"/>
              <a:ext cx="1342927" cy="268434"/>
            </a:xfrm>
            <a:prstGeom prst="line">
              <a:avLst/>
            </a:prstGeom>
            <a:ln w="19050">
              <a:solidFill>
                <a:srgbClr val="D7897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1ED23A4F-42FB-4BD7-8745-FC748DC01A39}"/>
                </a:ext>
              </a:extLst>
            </p:cNvPr>
            <p:cNvCxnSpPr>
              <a:cxnSpLocks/>
            </p:cNvCxnSpPr>
            <p:nvPr/>
          </p:nvCxnSpPr>
          <p:spPr>
            <a:xfrm>
              <a:off x="1894240" y="5077432"/>
              <a:ext cx="2166593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8205EAEE-7255-4C0F-B116-51A2F37DD7B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94239" y="3487783"/>
              <a:ext cx="1" cy="158964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DF08E48-DE32-481C-9E2D-A530097B2813}"/>
                </a:ext>
              </a:extLst>
            </p:cNvPr>
            <p:cNvSpPr txBox="1"/>
            <p:nvPr/>
          </p:nvSpPr>
          <p:spPr>
            <a:xfrm>
              <a:off x="3773618" y="5023506"/>
              <a:ext cx="3751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x</a:t>
              </a:r>
              <a:r>
                <a:rPr lang="de-DE" baseline="-25000" dirty="0"/>
                <a:t>1</a:t>
              </a:r>
              <a:endParaRPr lang="en-GB" baseline="-25000" dirty="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D2FDE77-7454-4E44-B903-D02B26BCB3D8}"/>
                </a:ext>
              </a:extLst>
            </p:cNvPr>
            <p:cNvSpPr txBox="1"/>
            <p:nvPr/>
          </p:nvSpPr>
          <p:spPr>
            <a:xfrm>
              <a:off x="3323372" y="4257349"/>
              <a:ext cx="4337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X</a:t>
              </a:r>
              <a:r>
                <a:rPr lang="de-DE" baseline="-25000" dirty="0"/>
                <a:t>2</a:t>
              </a:r>
              <a:endParaRPr lang="en-GB" baseline="-25000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06B5675-EF10-4100-8350-9E6BBCEF11A0}"/>
                </a:ext>
              </a:extLst>
            </p:cNvPr>
            <p:cNvSpPr txBox="1"/>
            <p:nvPr/>
          </p:nvSpPr>
          <p:spPr>
            <a:xfrm>
              <a:off x="1604091" y="3303117"/>
              <a:ext cx="2110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y</a:t>
              </a:r>
              <a:endParaRPr lang="en-GB" dirty="0"/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2F59D8D8-0A54-42CA-93D3-8E1D5895A50C}"/>
                </a:ext>
              </a:extLst>
            </p:cNvPr>
            <p:cNvCxnSpPr/>
            <p:nvPr/>
          </p:nvCxnSpPr>
          <p:spPr>
            <a:xfrm>
              <a:off x="3399572" y="4651823"/>
              <a:ext cx="211014" cy="0"/>
            </a:xfrm>
            <a:prstGeom prst="line">
              <a:avLst/>
            </a:prstGeom>
            <a:ln w="19050">
              <a:solidFill>
                <a:srgbClr val="4C748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7C3B0A28-A249-423C-977C-B9D274427A74}"/>
                </a:ext>
              </a:extLst>
            </p:cNvPr>
            <p:cNvCxnSpPr/>
            <p:nvPr/>
          </p:nvCxnSpPr>
          <p:spPr>
            <a:xfrm>
              <a:off x="3399572" y="4801877"/>
              <a:ext cx="211014" cy="0"/>
            </a:xfrm>
            <a:prstGeom prst="line">
              <a:avLst/>
            </a:prstGeom>
            <a:ln w="19050">
              <a:solidFill>
                <a:srgbClr val="D7897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ED120D68-4296-48E4-B84E-129116E987E4}"/>
                </a:ext>
              </a:extLst>
            </p:cNvPr>
            <p:cNvSpPr/>
            <p:nvPr/>
          </p:nvSpPr>
          <p:spPr>
            <a:xfrm>
              <a:off x="3323372" y="4257349"/>
              <a:ext cx="679938" cy="72410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778A7BAC-EA3F-45A0-814E-ABCB0EBA6A1B}"/>
                </a:ext>
              </a:extLst>
            </p:cNvPr>
            <p:cNvSpPr txBox="1"/>
            <p:nvPr/>
          </p:nvSpPr>
          <p:spPr>
            <a:xfrm>
              <a:off x="3584212" y="4491023"/>
              <a:ext cx="24618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dirty="0"/>
                <a:t>a</a:t>
              </a:r>
              <a:endParaRPr lang="en-GB" sz="1400" dirty="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C687284C-6104-424F-BEE0-477DF43E67EE}"/>
                </a:ext>
              </a:extLst>
            </p:cNvPr>
            <p:cNvSpPr txBox="1"/>
            <p:nvPr/>
          </p:nvSpPr>
          <p:spPr>
            <a:xfrm>
              <a:off x="3584212" y="4642479"/>
              <a:ext cx="24618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dirty="0"/>
                <a:t>b</a:t>
              </a:r>
              <a:endParaRPr lang="en-GB" sz="1400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345BE574-E59F-44A5-819F-8CB3F654EF5D}"/>
                </a:ext>
              </a:extLst>
            </p:cNvPr>
            <p:cNvSpPr txBox="1"/>
            <p:nvPr/>
          </p:nvSpPr>
          <p:spPr>
            <a:xfrm>
              <a:off x="2056902" y="3293017"/>
              <a:ext cx="15381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Interaction</a:t>
              </a:r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36065612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F8ABA409-D7D9-41AC-8240-5C2076BE219C}"/>
              </a:ext>
            </a:extLst>
          </p:cNvPr>
          <p:cNvGrpSpPr/>
          <p:nvPr/>
        </p:nvGrpSpPr>
        <p:grpSpPr>
          <a:xfrm>
            <a:off x="1002008" y="798145"/>
            <a:ext cx="10916955" cy="5682339"/>
            <a:chOff x="1002008" y="798145"/>
            <a:chExt cx="10916955" cy="5682339"/>
          </a:xfrm>
        </p:grpSpPr>
        <p:sp>
          <p:nvSpPr>
            <p:cNvPr id="2" name="Speech Bubble: Rectangle with Corners Rounded 1">
              <a:extLst>
                <a:ext uri="{FF2B5EF4-FFF2-40B4-BE49-F238E27FC236}">
                  <a16:creationId xmlns:a16="http://schemas.microsoft.com/office/drawing/2014/main" id="{94F6D00F-E60C-454E-880B-650B3DCCF584}"/>
                </a:ext>
              </a:extLst>
            </p:cNvPr>
            <p:cNvSpPr/>
            <p:nvPr/>
          </p:nvSpPr>
          <p:spPr>
            <a:xfrm>
              <a:off x="1057908" y="931547"/>
              <a:ext cx="2995759" cy="1529861"/>
            </a:xfrm>
            <a:prstGeom prst="wedgeRoundRectCallou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how to </a:t>
              </a:r>
              <a:r>
                <a:rPr lang="en-GB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efficiently feed data into R</a:t>
              </a:r>
              <a:r>
                <a:rPr lang="en-GB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and further </a:t>
              </a:r>
              <a:r>
                <a:rPr lang="en-GB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manipulate it </a:t>
              </a:r>
              <a:r>
                <a:rPr lang="en-GB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to have it ready for statistical analysis and plotting</a:t>
              </a:r>
            </a:p>
          </p:txBody>
        </p:sp>
        <p:sp>
          <p:nvSpPr>
            <p:cNvPr id="4" name="Speech Bubble: Rectangle with Corners Rounded 3">
              <a:extLst>
                <a:ext uri="{FF2B5EF4-FFF2-40B4-BE49-F238E27FC236}">
                  <a16:creationId xmlns:a16="http://schemas.microsoft.com/office/drawing/2014/main" id="{9FD3BD61-1CAC-4474-B3BF-2DAFFC2A5377}"/>
                </a:ext>
              </a:extLst>
            </p:cNvPr>
            <p:cNvSpPr/>
            <p:nvPr/>
          </p:nvSpPr>
          <p:spPr>
            <a:xfrm>
              <a:off x="1002008" y="4714737"/>
              <a:ext cx="2875084" cy="1529861"/>
            </a:xfrm>
            <a:prstGeom prst="wedgeRoundRectCallou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More efficient way to </a:t>
              </a:r>
              <a:r>
                <a:rPr lang="en-GB" b="1" dirty="0" err="1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analyze</a:t>
              </a:r>
              <a:r>
                <a:rPr lang="en-GB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data</a:t>
              </a:r>
              <a:r>
                <a:rPr lang="en-GB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as I'm only using Excel and SPSS. </a:t>
              </a:r>
            </a:p>
          </p:txBody>
        </p:sp>
        <p:sp>
          <p:nvSpPr>
            <p:cNvPr id="6" name="Speech Bubble: Rectangle with Corners Rounded 5">
              <a:extLst>
                <a:ext uri="{FF2B5EF4-FFF2-40B4-BE49-F238E27FC236}">
                  <a16:creationId xmlns:a16="http://schemas.microsoft.com/office/drawing/2014/main" id="{696B0D38-143B-4046-A732-CDB5EFCDFE4A}"/>
                </a:ext>
              </a:extLst>
            </p:cNvPr>
            <p:cNvSpPr/>
            <p:nvPr/>
          </p:nvSpPr>
          <p:spPr>
            <a:xfrm>
              <a:off x="6752531" y="3000134"/>
              <a:ext cx="2875084" cy="1529861"/>
            </a:xfrm>
            <a:prstGeom prst="wedgeRoundRectCallou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using R to </a:t>
              </a:r>
              <a:r>
                <a:rPr lang="en-GB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analyse large datasets</a:t>
              </a:r>
            </a:p>
          </p:txBody>
        </p:sp>
        <p:sp>
          <p:nvSpPr>
            <p:cNvPr id="7" name="Speech Bubble: Rectangle with Corners Rounded 6">
              <a:extLst>
                <a:ext uri="{FF2B5EF4-FFF2-40B4-BE49-F238E27FC236}">
                  <a16:creationId xmlns:a16="http://schemas.microsoft.com/office/drawing/2014/main" id="{49DB29B5-99B2-4571-9E20-6087DFD90881}"/>
                </a:ext>
              </a:extLst>
            </p:cNvPr>
            <p:cNvSpPr/>
            <p:nvPr/>
          </p:nvSpPr>
          <p:spPr>
            <a:xfrm>
              <a:off x="5377963" y="798145"/>
              <a:ext cx="2875084" cy="1529861"/>
            </a:xfrm>
            <a:prstGeom prst="wedgeRoundRectCallou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work with </a:t>
              </a:r>
              <a:r>
                <a:rPr lang="en-GB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R data frames</a:t>
              </a:r>
            </a:p>
          </p:txBody>
        </p:sp>
        <p:sp>
          <p:nvSpPr>
            <p:cNvPr id="8" name="Speech Bubble: Rectangle with Corners Rounded 7">
              <a:extLst>
                <a:ext uri="{FF2B5EF4-FFF2-40B4-BE49-F238E27FC236}">
                  <a16:creationId xmlns:a16="http://schemas.microsoft.com/office/drawing/2014/main" id="{F30A97A3-2881-4EAD-A6BD-782C4FB3DEEE}"/>
                </a:ext>
              </a:extLst>
            </p:cNvPr>
            <p:cNvSpPr/>
            <p:nvPr/>
          </p:nvSpPr>
          <p:spPr>
            <a:xfrm>
              <a:off x="9043879" y="1172703"/>
              <a:ext cx="2875084" cy="1529861"/>
            </a:xfrm>
            <a:prstGeom prst="wedgeRoundRectCallou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data visualization... </a:t>
              </a:r>
            </a:p>
          </p:txBody>
        </p:sp>
        <p:sp>
          <p:nvSpPr>
            <p:cNvPr id="10" name="Speech Bubble: Rectangle with Corners Rounded 9">
              <a:extLst>
                <a:ext uri="{FF2B5EF4-FFF2-40B4-BE49-F238E27FC236}">
                  <a16:creationId xmlns:a16="http://schemas.microsoft.com/office/drawing/2014/main" id="{E437DD8E-3FEC-464C-9206-AB2CE39943D8}"/>
                </a:ext>
              </a:extLst>
            </p:cNvPr>
            <p:cNvSpPr/>
            <p:nvPr/>
          </p:nvSpPr>
          <p:spPr>
            <a:xfrm>
              <a:off x="2982337" y="2702564"/>
              <a:ext cx="2875084" cy="1529861"/>
            </a:xfrm>
            <a:prstGeom prst="wedgeRoundRectCallou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stronger foundation for </a:t>
              </a:r>
              <a:r>
                <a:rPr lang="en-GB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data cleaning </a:t>
              </a:r>
              <a:r>
                <a:rPr lang="en-GB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+ </a:t>
              </a:r>
              <a:r>
                <a:rPr lang="en-GB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analysis</a:t>
              </a:r>
              <a:r>
                <a:rPr lang="en-GB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and new ways to </a:t>
              </a:r>
              <a:r>
                <a:rPr lang="en-GB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visualize</a:t>
              </a:r>
              <a:r>
                <a:rPr lang="en-GB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my data in R. </a:t>
              </a:r>
            </a:p>
          </p:txBody>
        </p:sp>
        <p:sp>
          <p:nvSpPr>
            <p:cNvPr id="11" name="Speech Bubble: Rectangle with Corners Rounded 10">
              <a:extLst>
                <a:ext uri="{FF2B5EF4-FFF2-40B4-BE49-F238E27FC236}">
                  <a16:creationId xmlns:a16="http://schemas.microsoft.com/office/drawing/2014/main" id="{EF355C5B-D9B4-4D80-BA68-B7A6E4388EAD}"/>
                </a:ext>
              </a:extLst>
            </p:cNvPr>
            <p:cNvSpPr/>
            <p:nvPr/>
          </p:nvSpPr>
          <p:spPr>
            <a:xfrm>
              <a:off x="4658458" y="4950623"/>
              <a:ext cx="2875084" cy="1529861"/>
            </a:xfrm>
            <a:prstGeom prst="wedgeRoundRectCallou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how to </a:t>
              </a:r>
              <a:r>
                <a:rPr lang="en-GB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import data from </a:t>
              </a:r>
              <a:r>
                <a:rPr lang="en-GB" b="1" dirty="0" err="1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Matlab</a:t>
              </a:r>
              <a:r>
                <a:rPr lang="en-GB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to R</a:t>
              </a:r>
              <a:r>
                <a:rPr lang="en-GB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. </a:t>
              </a:r>
            </a:p>
          </p:txBody>
        </p:sp>
        <p:sp>
          <p:nvSpPr>
            <p:cNvPr id="12" name="Speech Bubble: Rectangle with Corners Rounded 11">
              <a:extLst>
                <a:ext uri="{FF2B5EF4-FFF2-40B4-BE49-F238E27FC236}">
                  <a16:creationId xmlns:a16="http://schemas.microsoft.com/office/drawing/2014/main" id="{A552895A-8CDA-4580-A619-8511C4621B7C}"/>
                </a:ext>
              </a:extLst>
            </p:cNvPr>
            <p:cNvSpPr/>
            <p:nvPr/>
          </p:nvSpPr>
          <p:spPr>
            <a:xfrm>
              <a:off x="8623826" y="4794503"/>
              <a:ext cx="2875084" cy="1529861"/>
            </a:xfrm>
            <a:prstGeom prst="wedgeRoundRectCallou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Help for the </a:t>
              </a:r>
              <a:r>
                <a:rPr lang="en-GB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analysis for the thesis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832026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2FB9B5B0-1B36-4460-A424-41C1CF6FCE52}"/>
              </a:ext>
            </a:extLst>
          </p:cNvPr>
          <p:cNvGrpSpPr/>
          <p:nvPr/>
        </p:nvGrpSpPr>
        <p:grpSpPr>
          <a:xfrm>
            <a:off x="6171845" y="3058059"/>
            <a:ext cx="2857495" cy="3214470"/>
            <a:chOff x="6171845" y="3058059"/>
            <a:chExt cx="2857495" cy="3214470"/>
          </a:xfrm>
        </p:grpSpPr>
        <p:pic>
          <p:nvPicPr>
            <p:cNvPr id="2" name="Picture 5" descr="DSC02601.JPG">
              <a:extLst>
                <a:ext uri="{FF2B5EF4-FFF2-40B4-BE49-F238E27FC236}">
                  <a16:creationId xmlns:a16="http://schemas.microsoft.com/office/drawing/2014/main" id="{5E16090E-1098-453D-8ADA-803290B528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/>
            <a:stretch>
              <a:fillRect/>
            </a:stretch>
          </p:blipFill>
          <p:spPr>
            <a:xfrm>
              <a:off x="6286140" y="4215129"/>
              <a:ext cx="2743200" cy="2057400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1C83B44-53C0-4A60-9715-8E53D9160A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screen"/>
            <a:srcRect/>
            <a:stretch>
              <a:fillRect/>
            </a:stretch>
          </p:blipFill>
          <p:spPr bwMode="auto">
            <a:xfrm rot="18176613">
              <a:off x="7788311" y="3074418"/>
              <a:ext cx="671729" cy="11639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" name="Picture 107" descr="blue bromeliad.gif">
              <a:extLst>
                <a:ext uri="{FF2B5EF4-FFF2-40B4-BE49-F238E27FC236}">
                  <a16:creationId xmlns:a16="http://schemas.microsoft.com/office/drawing/2014/main" id="{8A302B66-7449-4364-956D-2CBD9471DD1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171845" y="3058059"/>
              <a:ext cx="1143586" cy="10890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  <p:extLst>
      <p:ext uri="{BB962C8B-B14F-4D97-AF65-F5344CB8AC3E}">
        <p14:creationId xmlns:p14="http://schemas.microsoft.com/office/powerpoint/2010/main" val="10611713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FAAFA05-FDCF-4343-B73B-0C9433A61942}"/>
              </a:ext>
            </a:extLst>
          </p:cNvPr>
          <p:cNvGrpSpPr/>
          <p:nvPr/>
        </p:nvGrpSpPr>
        <p:grpSpPr>
          <a:xfrm>
            <a:off x="1598160" y="1129286"/>
            <a:ext cx="8206920" cy="3409200"/>
            <a:chOff x="1598160" y="1129286"/>
            <a:chExt cx="8206920" cy="3409200"/>
          </a:xfrm>
        </p:grpSpPr>
        <p:sp>
          <p:nvSpPr>
            <p:cNvPr id="675" name="CustomShape 2"/>
            <p:cNvSpPr/>
            <p:nvPr/>
          </p:nvSpPr>
          <p:spPr>
            <a:xfrm>
              <a:off x="3349200" y="1129286"/>
              <a:ext cx="6455880" cy="778320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D7BC74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9000" tIns="55800" rIns="99000" bIns="55800" anchor="ctr"/>
            <a:lstStyle/>
            <a:p>
              <a:pPr marL="179280" indent="-179280" algn="ctr"/>
              <a:r>
                <a:rPr lang="de-DE" b="1" spc="-1" dirty="0">
                  <a:uFill>
                    <a:solidFill>
                      <a:srgbClr val="FFFFFF"/>
                    </a:solidFill>
                  </a:uFill>
                  <a:latin typeface="Arial"/>
                </a:rPr>
                <a:t>Kolmogorov-Smirnov-test, QQ-test, Shapiro-Wilk-test,..</a:t>
              </a:r>
              <a:endParaRPr lang="en-US" spc="-1" dirty="0">
                <a:uFill>
                  <a:solidFill>
                    <a:srgbClr val="FFFFFF"/>
                  </a:solidFill>
                </a:uFill>
                <a:latin typeface="Arial"/>
              </a:endParaRPr>
            </a:p>
          </p:txBody>
        </p:sp>
        <p:sp>
          <p:nvSpPr>
            <p:cNvPr id="676" name="Line 3"/>
            <p:cNvSpPr/>
            <p:nvPr/>
          </p:nvSpPr>
          <p:spPr>
            <a:xfrm>
              <a:off x="4709280" y="1985726"/>
              <a:ext cx="0" cy="444600"/>
            </a:xfrm>
            <a:prstGeom prst="line">
              <a:avLst/>
            </a:prstGeom>
            <a:ln w="41400">
              <a:solidFill>
                <a:srgbClr val="4C7488"/>
              </a:solidFill>
              <a:miter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77" name="CustomShape 4"/>
            <p:cNvSpPr/>
            <p:nvPr/>
          </p:nvSpPr>
          <p:spPr>
            <a:xfrm>
              <a:off x="4884960" y="1986806"/>
              <a:ext cx="704880" cy="36828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6800" rIns="90000" bIns="46800"/>
            <a:lstStyle/>
            <a:p>
              <a:r>
                <a:rPr lang="de-DE" spc="-1">
                  <a:uFill>
                    <a:solidFill>
                      <a:srgbClr val="FFFFFF"/>
                    </a:solidFill>
                  </a:uFill>
                  <a:latin typeface="Arial"/>
                </a:rPr>
                <a:t>yes</a:t>
              </a:r>
              <a:endParaRPr lang="en-US" spc="-1">
                <a:uFill>
                  <a:solidFill>
                    <a:srgbClr val="FFFFFF"/>
                  </a:solidFill>
                </a:uFill>
                <a:latin typeface="Arial"/>
              </a:endParaRPr>
            </a:p>
          </p:txBody>
        </p:sp>
        <p:sp>
          <p:nvSpPr>
            <p:cNvPr id="679" name="Line 6"/>
            <p:cNvSpPr/>
            <p:nvPr/>
          </p:nvSpPr>
          <p:spPr>
            <a:xfrm flipH="1">
              <a:off x="8507641" y="2003366"/>
              <a:ext cx="19799" cy="1648080"/>
            </a:xfrm>
            <a:prstGeom prst="line">
              <a:avLst/>
            </a:prstGeom>
            <a:ln w="41400">
              <a:solidFill>
                <a:srgbClr val="4C7488"/>
              </a:solidFill>
              <a:miter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80" name="CustomShape 7"/>
            <p:cNvSpPr/>
            <p:nvPr/>
          </p:nvSpPr>
          <p:spPr>
            <a:xfrm>
              <a:off x="3349200" y="2474066"/>
              <a:ext cx="2957040" cy="706680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D7BC74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9000" tIns="55800" rIns="99000" bIns="55800" anchor="ctr"/>
            <a:lstStyle/>
            <a:p>
              <a:pPr marL="179280" indent="-179280" algn="ctr"/>
              <a:r>
                <a:rPr lang="de-DE" b="1" spc="-1">
                  <a:uFill>
                    <a:solidFill>
                      <a:srgbClr val="FFFFFF"/>
                    </a:solidFill>
                  </a:uFill>
                  <a:latin typeface="Arial"/>
                </a:rPr>
                <a:t>F-test</a:t>
              </a:r>
              <a:endParaRPr lang="en-US" spc="-1">
                <a:uFill>
                  <a:solidFill>
                    <a:srgbClr val="FFFFFF"/>
                  </a:solidFill>
                </a:uFill>
                <a:latin typeface="Arial"/>
              </a:endParaRPr>
            </a:p>
          </p:txBody>
        </p:sp>
        <p:sp>
          <p:nvSpPr>
            <p:cNvPr id="684" name="CustomShape 11"/>
            <p:cNvSpPr/>
            <p:nvPr/>
          </p:nvSpPr>
          <p:spPr>
            <a:xfrm>
              <a:off x="3349200" y="3765566"/>
              <a:ext cx="1331648" cy="772920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D7BC74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9000" tIns="55800" rIns="99000" bIns="55800" anchor="ctr"/>
            <a:lstStyle/>
            <a:p>
              <a:pPr marL="179280" indent="-179280" algn="ctr"/>
              <a:r>
                <a:rPr lang="de-DE" b="1" spc="-1">
                  <a:uFill>
                    <a:solidFill>
                      <a:srgbClr val="FFFFFF"/>
                    </a:solidFill>
                  </a:uFill>
                  <a:latin typeface="Arial"/>
                </a:rPr>
                <a:t>t-test</a:t>
              </a:r>
              <a:endParaRPr lang="en-US" spc="-1">
                <a:uFill>
                  <a:solidFill>
                    <a:srgbClr val="FFFFFF"/>
                  </a:solidFill>
                </a:uFill>
                <a:latin typeface="Arial"/>
              </a:endParaRPr>
            </a:p>
          </p:txBody>
        </p:sp>
        <p:sp>
          <p:nvSpPr>
            <p:cNvPr id="685" name="CustomShape 12"/>
            <p:cNvSpPr/>
            <p:nvPr/>
          </p:nvSpPr>
          <p:spPr>
            <a:xfrm>
              <a:off x="7105800" y="3765566"/>
              <a:ext cx="2699280" cy="736200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D7BC74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9000" tIns="55800" rIns="99000" bIns="55800"/>
            <a:lstStyle/>
            <a:p>
              <a:pPr marL="179280" indent="-179280" algn="ctr"/>
              <a:r>
                <a:rPr lang="de-DE" b="1" spc="-1">
                  <a:uFill>
                    <a:solidFill>
                      <a:srgbClr val="FFFFFF"/>
                    </a:solidFill>
                  </a:uFill>
                  <a:latin typeface="Arial"/>
                  <a:ea typeface="WenQuanYi Micro Hei"/>
                </a:rPr>
                <a:t>Wilcoxon-rank-
sum-test</a:t>
              </a:r>
              <a:r>
                <a:rPr lang="de-DE" spc="-1">
                  <a:uFill>
                    <a:solidFill>
                      <a:srgbClr val="FFFFFF"/>
                    </a:solidFill>
                  </a:uFill>
                  <a:latin typeface="Arial"/>
                  <a:ea typeface="WenQuanYi Micro Hei"/>
                </a:rPr>
                <a:t> </a:t>
              </a:r>
              <a:endParaRPr lang="en-US" spc="-1">
                <a:uFill>
                  <a:solidFill>
                    <a:srgbClr val="FFFFFF"/>
                  </a:solidFill>
                </a:uFill>
                <a:latin typeface="Arial"/>
              </a:endParaRPr>
            </a:p>
            <a:p>
              <a:endParaRPr lang="en-US" spc="-1">
                <a:uFill>
                  <a:solidFill>
                    <a:srgbClr val="FFFFFF"/>
                  </a:solidFill>
                </a:uFill>
                <a:latin typeface="Arial"/>
              </a:endParaRPr>
            </a:p>
          </p:txBody>
        </p:sp>
        <p:sp>
          <p:nvSpPr>
            <p:cNvPr id="686" name="CustomShape 13"/>
            <p:cNvSpPr/>
            <p:nvPr/>
          </p:nvSpPr>
          <p:spPr>
            <a:xfrm>
              <a:off x="3848520" y="3255446"/>
              <a:ext cx="704880" cy="36828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6800" rIns="90000" bIns="46800"/>
            <a:lstStyle/>
            <a:p>
              <a:r>
                <a:rPr lang="de-DE" spc="-1">
                  <a:uFill>
                    <a:solidFill>
                      <a:srgbClr val="FFFFFF"/>
                    </a:solidFill>
                  </a:uFill>
                  <a:latin typeface="Arial"/>
                </a:rPr>
                <a:t>yes</a:t>
              </a:r>
              <a:endParaRPr lang="en-US" spc="-1">
                <a:uFill>
                  <a:solidFill>
                    <a:srgbClr val="FFFFFF"/>
                  </a:solidFill>
                </a:uFill>
                <a:latin typeface="Arial"/>
              </a:endParaRPr>
            </a:p>
          </p:txBody>
        </p:sp>
        <p:sp>
          <p:nvSpPr>
            <p:cNvPr id="688" name="CustomShape 15"/>
            <p:cNvSpPr/>
            <p:nvPr/>
          </p:nvSpPr>
          <p:spPr>
            <a:xfrm>
              <a:off x="5300400" y="3728846"/>
              <a:ext cx="1005840" cy="772920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D7BC74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9000" tIns="55800" rIns="99000" bIns="55800"/>
            <a:lstStyle/>
            <a:p>
              <a:pPr marL="179280" indent="-179280" algn="ctr"/>
              <a:r>
                <a:rPr lang="de-DE" b="1" spc="-1">
                  <a:uFill>
                    <a:solidFill>
                      <a:srgbClr val="FFFFFF"/>
                    </a:solidFill>
                  </a:uFill>
                  <a:latin typeface="Arial"/>
                </a:rPr>
                <a:t>Welch-</a:t>
              </a:r>
              <a:endParaRPr lang="en-US" spc="-1">
                <a:uFill>
                  <a:solidFill>
                    <a:srgbClr val="FFFFFF"/>
                  </a:solidFill>
                </a:uFill>
                <a:latin typeface="Arial"/>
              </a:endParaRPr>
            </a:p>
            <a:p>
              <a:pPr marL="179280" indent="-179280" algn="ctr"/>
              <a:r>
                <a:rPr lang="de-DE" b="1" spc="-1">
                  <a:uFill>
                    <a:solidFill>
                      <a:srgbClr val="FFFFFF"/>
                    </a:solidFill>
                  </a:uFill>
                  <a:latin typeface="Arial"/>
                </a:rPr>
                <a:t>test</a:t>
              </a:r>
              <a:endParaRPr lang="en-US" spc="-1">
                <a:uFill>
                  <a:solidFill>
                    <a:srgbClr val="FFFFFF"/>
                  </a:solidFill>
                </a:uFill>
                <a:latin typeface="Arial"/>
              </a:endParaRPr>
            </a:p>
          </p:txBody>
        </p:sp>
        <p:sp>
          <p:nvSpPr>
            <p:cNvPr id="689" name="TextShape 16"/>
            <p:cNvSpPr txBox="1"/>
            <p:nvPr/>
          </p:nvSpPr>
          <p:spPr>
            <a:xfrm>
              <a:off x="1600320" y="1216046"/>
              <a:ext cx="1581120" cy="639000"/>
            </a:xfrm>
            <a:prstGeom prst="rect">
              <a:avLst/>
            </a:prstGeom>
            <a:noFill/>
            <a:ln>
              <a:noFill/>
            </a:ln>
          </p:spPr>
          <p:txBody>
            <a:bodyPr lIns="90000" tIns="45000" rIns="90000" bIns="45000"/>
            <a:lstStyle/>
            <a:p>
              <a:r>
                <a:rPr lang="en-US" b="1" spc="-1">
                  <a:uFill>
                    <a:solidFill>
                      <a:srgbClr val="FFFFFF"/>
                    </a:solidFill>
                  </a:uFill>
                  <a:latin typeface="Arial"/>
                </a:rPr>
                <a:t>normal</a:t>
              </a:r>
              <a:endParaRPr lang="en-US" spc="-1">
                <a:uFill>
                  <a:solidFill>
                    <a:srgbClr val="FFFFFF"/>
                  </a:solidFill>
                </a:uFill>
                <a:latin typeface="Arial"/>
              </a:endParaRPr>
            </a:p>
            <a:p>
              <a:r>
                <a:rPr lang="en-US" b="1" spc="-1">
                  <a:uFill>
                    <a:solidFill>
                      <a:srgbClr val="FFFFFF"/>
                    </a:solidFill>
                  </a:uFill>
                  <a:latin typeface="Arial"/>
                </a:rPr>
                <a:t>distribution?</a:t>
              </a:r>
              <a:endParaRPr lang="en-US" spc="-1">
                <a:uFill>
                  <a:solidFill>
                    <a:srgbClr val="FFFFFF"/>
                  </a:solidFill>
                </a:uFill>
                <a:latin typeface="Arial"/>
              </a:endParaRPr>
            </a:p>
          </p:txBody>
        </p:sp>
        <p:sp>
          <p:nvSpPr>
            <p:cNvPr id="690" name="TextShape 17"/>
            <p:cNvSpPr txBox="1"/>
            <p:nvPr/>
          </p:nvSpPr>
          <p:spPr>
            <a:xfrm>
              <a:off x="1628040" y="2555246"/>
              <a:ext cx="1331653" cy="639000"/>
            </a:xfrm>
            <a:prstGeom prst="rect">
              <a:avLst/>
            </a:prstGeom>
            <a:noFill/>
            <a:ln>
              <a:noFill/>
            </a:ln>
          </p:spPr>
          <p:txBody>
            <a:bodyPr lIns="90000" tIns="45000" rIns="90000" bIns="45000"/>
            <a:lstStyle/>
            <a:p>
              <a:r>
                <a:rPr lang="en-US" b="1" spc="-1" dirty="0">
                  <a:uFill>
                    <a:solidFill>
                      <a:srgbClr val="FFFFFF"/>
                    </a:solidFill>
                  </a:uFill>
                  <a:latin typeface="Arial"/>
                </a:rPr>
                <a:t>equal</a:t>
              </a:r>
              <a:endParaRPr lang="en-US" spc="-1" dirty="0">
                <a:uFill>
                  <a:solidFill>
                    <a:srgbClr val="FFFFFF"/>
                  </a:solidFill>
                </a:uFill>
                <a:latin typeface="Arial"/>
              </a:endParaRPr>
            </a:p>
            <a:p>
              <a:r>
                <a:rPr lang="en-US" b="1" spc="-1" dirty="0">
                  <a:uFill>
                    <a:solidFill>
                      <a:srgbClr val="FFFFFF"/>
                    </a:solidFill>
                  </a:uFill>
                  <a:latin typeface="Arial"/>
                </a:rPr>
                <a:t>variance?</a:t>
              </a:r>
              <a:endParaRPr lang="en-US" spc="-1" dirty="0">
                <a:uFill>
                  <a:solidFill>
                    <a:srgbClr val="FFFFFF"/>
                  </a:solidFill>
                </a:uFill>
                <a:latin typeface="Arial"/>
              </a:endParaRPr>
            </a:p>
          </p:txBody>
        </p:sp>
        <p:sp>
          <p:nvSpPr>
            <p:cNvPr id="691" name="TextShape 18"/>
            <p:cNvSpPr txBox="1"/>
            <p:nvPr/>
          </p:nvSpPr>
          <p:spPr>
            <a:xfrm>
              <a:off x="1598160" y="3709766"/>
              <a:ext cx="916920" cy="639000"/>
            </a:xfrm>
            <a:prstGeom prst="rect">
              <a:avLst/>
            </a:prstGeom>
            <a:noFill/>
            <a:ln>
              <a:noFill/>
            </a:ln>
          </p:spPr>
          <p:txBody>
            <a:bodyPr lIns="90000" tIns="45000" rIns="90000" bIns="45000"/>
            <a:lstStyle/>
            <a:p>
              <a:r>
                <a:rPr lang="en-US" b="1" spc="-1" dirty="0">
                  <a:uFill>
                    <a:solidFill>
                      <a:srgbClr val="FFFFFF"/>
                    </a:solidFill>
                  </a:uFill>
                  <a:latin typeface="Arial"/>
                </a:rPr>
                <a:t>equal</a:t>
              </a:r>
              <a:endParaRPr lang="en-US" spc="-1" dirty="0">
                <a:uFill>
                  <a:solidFill>
                    <a:srgbClr val="FFFFFF"/>
                  </a:solidFill>
                </a:uFill>
                <a:latin typeface="Arial"/>
              </a:endParaRPr>
            </a:p>
            <a:p>
              <a:r>
                <a:rPr lang="en-US" b="1" spc="-1" dirty="0">
                  <a:uFill>
                    <a:solidFill>
                      <a:srgbClr val="FFFFFF"/>
                    </a:solidFill>
                  </a:uFill>
                  <a:latin typeface="Arial"/>
                </a:rPr>
                <a:t>mean?</a:t>
              </a:r>
              <a:endParaRPr lang="en-US" spc="-1" dirty="0">
                <a:uFill>
                  <a:solidFill>
                    <a:srgbClr val="FFFFFF"/>
                  </a:solidFill>
                </a:uFill>
                <a:latin typeface="Arial"/>
              </a:endParaRPr>
            </a:p>
          </p:txBody>
        </p:sp>
        <p:sp>
          <p:nvSpPr>
            <p:cNvPr id="692" name="Line 19"/>
            <p:cNvSpPr/>
            <p:nvPr/>
          </p:nvSpPr>
          <p:spPr>
            <a:xfrm>
              <a:off x="3776520" y="3255446"/>
              <a:ext cx="0" cy="444600"/>
            </a:xfrm>
            <a:prstGeom prst="line">
              <a:avLst/>
            </a:prstGeom>
            <a:ln w="41400">
              <a:solidFill>
                <a:srgbClr val="4C7488"/>
              </a:solidFill>
              <a:miter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93" name="CustomShape 20"/>
            <p:cNvSpPr/>
            <p:nvPr/>
          </p:nvSpPr>
          <p:spPr>
            <a:xfrm>
              <a:off x="5365792" y="3260209"/>
              <a:ext cx="704880" cy="36828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6800" rIns="90000" bIns="46800"/>
            <a:lstStyle/>
            <a:p>
              <a:r>
                <a:rPr lang="de-DE" spc="-1" dirty="0" err="1">
                  <a:uFill>
                    <a:solidFill>
                      <a:srgbClr val="FFFFFF"/>
                    </a:solidFill>
                  </a:uFill>
                  <a:latin typeface="Arial"/>
                </a:rPr>
                <a:t>no</a:t>
              </a:r>
              <a:endParaRPr lang="en-US" spc="-1" dirty="0">
                <a:uFill>
                  <a:solidFill>
                    <a:srgbClr val="FFFFFF"/>
                  </a:solidFill>
                </a:uFill>
                <a:latin typeface="Arial"/>
              </a:endParaRPr>
            </a:p>
          </p:txBody>
        </p:sp>
        <p:sp>
          <p:nvSpPr>
            <p:cNvPr id="694" name="Line 21"/>
            <p:cNvSpPr/>
            <p:nvPr/>
          </p:nvSpPr>
          <p:spPr>
            <a:xfrm>
              <a:off x="5835720" y="3247526"/>
              <a:ext cx="0" cy="444600"/>
            </a:xfrm>
            <a:prstGeom prst="line">
              <a:avLst/>
            </a:prstGeom>
            <a:ln w="41400">
              <a:solidFill>
                <a:srgbClr val="4C7488"/>
              </a:solidFill>
              <a:miter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00" name="CustomShape 27"/>
            <p:cNvSpPr/>
            <p:nvPr/>
          </p:nvSpPr>
          <p:spPr>
            <a:xfrm>
              <a:off x="8549041" y="2513607"/>
              <a:ext cx="704880" cy="36828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6800" rIns="90000" bIns="46800"/>
            <a:lstStyle/>
            <a:p>
              <a:r>
                <a:rPr lang="de-DE" spc="-1" dirty="0" err="1">
                  <a:uFill>
                    <a:solidFill>
                      <a:srgbClr val="FFFFFF"/>
                    </a:solidFill>
                  </a:uFill>
                  <a:latin typeface="Arial"/>
                </a:rPr>
                <a:t>no</a:t>
              </a:r>
              <a:endParaRPr lang="en-US" spc="-1" dirty="0">
                <a:uFill>
                  <a:solidFill>
                    <a:srgbClr val="FFFFFF"/>
                  </a:solidFill>
                </a:uFill>
                <a:latin typeface="Arial"/>
              </a:endParaRPr>
            </a:p>
          </p:txBody>
        </p:sp>
      </p:grpSp>
      <p:sp>
        <p:nvSpPr>
          <p:cNvPr id="701" name="TextShape 28"/>
          <p:cNvSpPr txBox="1"/>
          <p:nvPr/>
        </p:nvSpPr>
        <p:spPr>
          <a:xfrm>
            <a:off x="5589840" y="5999690"/>
            <a:ext cx="4906800" cy="913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pc="-1" dirty="0">
                <a:uFill>
                  <a:solidFill>
                    <a:srgbClr val="FFFFFF"/>
                  </a:solidFill>
                </a:uFill>
                <a:latin typeface="Arial"/>
              </a:rPr>
              <a:t>Note:</a:t>
            </a:r>
          </a:p>
          <a:p>
            <a:r>
              <a:rPr lang="en-US" spc="-1" dirty="0">
                <a:uFill>
                  <a:solidFill>
                    <a:srgbClr val="FFFFFF"/>
                  </a:solidFill>
                </a:uFill>
                <a:latin typeface="Arial"/>
              </a:rPr>
              <a:t>Levine-test not necessary, if you are interested</a:t>
            </a:r>
          </a:p>
          <a:p>
            <a:r>
              <a:rPr lang="en-US" spc="-1" dirty="0">
                <a:uFill>
                  <a:solidFill>
                    <a:srgbClr val="FFFFFF"/>
                  </a:solidFill>
                </a:uFill>
                <a:latin typeface="Arial"/>
              </a:rPr>
              <a:t>in equal means, but not equal variances!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9CCB7C0F-01AF-4682-99A9-E56ECB7A97BC}"/>
              </a:ext>
            </a:extLst>
          </p:cNvPr>
          <p:cNvGrpSpPr/>
          <p:nvPr/>
        </p:nvGrpSpPr>
        <p:grpSpPr>
          <a:xfrm>
            <a:off x="1146589" y="1667105"/>
            <a:ext cx="7094162" cy="2704173"/>
            <a:chOff x="1146589" y="1667105"/>
            <a:chExt cx="7094162" cy="2704173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7FC55AE-8C44-4EAB-A2ED-BDB5EA280077}"/>
                </a:ext>
              </a:extLst>
            </p:cNvPr>
            <p:cNvSpPr/>
            <p:nvPr/>
          </p:nvSpPr>
          <p:spPr>
            <a:xfrm>
              <a:off x="4181707" y="2486722"/>
              <a:ext cx="2029522" cy="94227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 err="1">
                  <a:solidFill>
                    <a:schemeClr val="tx1"/>
                  </a:solidFill>
                </a:rPr>
                <a:t>Correct</a:t>
              </a:r>
              <a:r>
                <a:rPr lang="de-DE" dirty="0">
                  <a:solidFill>
                    <a:schemeClr val="tx1"/>
                  </a:solidFill>
                </a:rPr>
                <a:t> </a:t>
              </a:r>
              <a:r>
                <a:rPr lang="de-DE" dirty="0" err="1">
                  <a:solidFill>
                    <a:schemeClr val="tx1"/>
                  </a:solidFill>
                </a:rPr>
                <a:t>decision</a:t>
              </a:r>
              <a:endParaRPr lang="de-DE" dirty="0">
                <a:solidFill>
                  <a:schemeClr val="tx1"/>
                </a:solidFill>
              </a:endParaRPr>
            </a:p>
            <a:p>
              <a:pPr algn="ctr"/>
              <a:r>
                <a:rPr lang="de-DE" dirty="0" err="1">
                  <a:solidFill>
                    <a:schemeClr val="tx1"/>
                  </a:solidFill>
                </a:rPr>
                <a:t>Probability</a:t>
              </a:r>
              <a:r>
                <a:rPr lang="de-DE" dirty="0">
                  <a:solidFill>
                    <a:schemeClr val="tx1"/>
                  </a:solidFill>
                </a:rPr>
                <a:t>: 1 - α</a:t>
              </a:r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F14B248-ACA4-4A99-AC11-5419F78E4A6D}"/>
                </a:ext>
              </a:extLst>
            </p:cNvPr>
            <p:cNvSpPr/>
            <p:nvPr/>
          </p:nvSpPr>
          <p:spPr>
            <a:xfrm>
              <a:off x="6211229" y="2486722"/>
              <a:ext cx="2029522" cy="942278"/>
            </a:xfrm>
            <a:prstGeom prst="rect">
              <a:avLst/>
            </a:prstGeom>
            <a:solidFill>
              <a:srgbClr val="D789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1" dirty="0">
                  <a:solidFill>
                    <a:schemeClr val="tx1"/>
                  </a:solidFill>
                </a:rPr>
                <a:t>Type II </a:t>
              </a:r>
              <a:r>
                <a:rPr lang="de-DE" b="1" dirty="0" err="1">
                  <a:solidFill>
                    <a:schemeClr val="tx1"/>
                  </a:solidFill>
                </a:rPr>
                <a:t>error</a:t>
              </a:r>
              <a:endParaRPr lang="de-DE" b="1" dirty="0">
                <a:solidFill>
                  <a:schemeClr val="tx1"/>
                </a:solidFill>
              </a:endParaRPr>
            </a:p>
            <a:p>
              <a:pPr algn="ctr"/>
              <a:r>
                <a:rPr lang="de-DE" dirty="0" err="1">
                  <a:solidFill>
                    <a:schemeClr val="tx1"/>
                  </a:solidFill>
                </a:rPr>
                <a:t>Probability</a:t>
              </a:r>
              <a:r>
                <a:rPr lang="de-DE" dirty="0">
                  <a:solidFill>
                    <a:schemeClr val="tx1"/>
                  </a:solidFill>
                </a:rPr>
                <a:t>: </a:t>
              </a:r>
              <a:r>
                <a:rPr lang="el-GR" dirty="0">
                  <a:solidFill>
                    <a:schemeClr val="tx1"/>
                  </a:solidFill>
                </a:rPr>
                <a:t>β</a:t>
              </a:r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0BCB005-8FB6-4016-A146-4214F66E46C1}"/>
                </a:ext>
              </a:extLst>
            </p:cNvPr>
            <p:cNvSpPr/>
            <p:nvPr/>
          </p:nvSpPr>
          <p:spPr>
            <a:xfrm>
              <a:off x="4181707" y="3429000"/>
              <a:ext cx="2029522" cy="942278"/>
            </a:xfrm>
            <a:prstGeom prst="rect">
              <a:avLst/>
            </a:prstGeom>
            <a:solidFill>
              <a:srgbClr val="D789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1" dirty="0">
                  <a:solidFill>
                    <a:schemeClr val="tx1"/>
                  </a:solidFill>
                </a:rPr>
                <a:t>Type I </a:t>
              </a:r>
              <a:r>
                <a:rPr lang="de-DE" b="1" dirty="0" err="1">
                  <a:solidFill>
                    <a:schemeClr val="tx1"/>
                  </a:solidFill>
                </a:rPr>
                <a:t>error</a:t>
              </a:r>
              <a:endParaRPr lang="de-DE" b="1" dirty="0">
                <a:solidFill>
                  <a:schemeClr val="tx1"/>
                </a:solidFill>
              </a:endParaRPr>
            </a:p>
            <a:p>
              <a:pPr algn="ctr"/>
              <a:r>
                <a:rPr lang="de-DE" dirty="0" err="1">
                  <a:solidFill>
                    <a:schemeClr val="tx1"/>
                  </a:solidFill>
                </a:rPr>
                <a:t>Probability</a:t>
              </a:r>
              <a:r>
                <a:rPr lang="de-DE" dirty="0">
                  <a:solidFill>
                    <a:schemeClr val="tx1"/>
                  </a:solidFill>
                </a:rPr>
                <a:t>: α</a:t>
              </a:r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E34EE36-83E3-4249-A191-1552FDCD273A}"/>
                </a:ext>
              </a:extLst>
            </p:cNvPr>
            <p:cNvSpPr/>
            <p:nvPr/>
          </p:nvSpPr>
          <p:spPr>
            <a:xfrm>
              <a:off x="6211229" y="3429000"/>
              <a:ext cx="2029522" cy="94227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 err="1">
                  <a:solidFill>
                    <a:schemeClr val="tx1"/>
                  </a:solidFill>
                </a:rPr>
                <a:t>Correct</a:t>
              </a:r>
              <a:r>
                <a:rPr lang="de-DE" dirty="0">
                  <a:solidFill>
                    <a:schemeClr val="tx1"/>
                  </a:solidFill>
                </a:rPr>
                <a:t> </a:t>
              </a:r>
              <a:r>
                <a:rPr lang="de-DE" dirty="0" err="1">
                  <a:solidFill>
                    <a:schemeClr val="tx1"/>
                  </a:solidFill>
                </a:rPr>
                <a:t>decision</a:t>
              </a:r>
              <a:endParaRPr lang="de-DE" dirty="0">
                <a:solidFill>
                  <a:schemeClr val="tx1"/>
                </a:solidFill>
              </a:endParaRPr>
            </a:p>
            <a:p>
              <a:pPr algn="ctr"/>
              <a:r>
                <a:rPr lang="de-DE" dirty="0" err="1">
                  <a:solidFill>
                    <a:schemeClr val="tx1"/>
                  </a:solidFill>
                </a:rPr>
                <a:t>Probability</a:t>
              </a:r>
              <a:r>
                <a:rPr lang="de-DE" dirty="0">
                  <a:solidFill>
                    <a:schemeClr val="tx1"/>
                  </a:solidFill>
                </a:rPr>
                <a:t>: 1 – </a:t>
              </a:r>
              <a:r>
                <a:rPr lang="el-GR" dirty="0">
                  <a:solidFill>
                    <a:schemeClr val="tx1"/>
                  </a:solidFill>
                </a:rPr>
                <a:t>β</a:t>
              </a:r>
              <a:endParaRPr lang="de-DE" dirty="0">
                <a:solidFill>
                  <a:schemeClr val="tx1"/>
                </a:solidFill>
              </a:endParaRPr>
            </a:p>
            <a:p>
              <a:pPr algn="ctr"/>
              <a:r>
                <a:rPr lang="de-DE" dirty="0">
                  <a:solidFill>
                    <a:schemeClr val="tx1"/>
                  </a:solidFill>
                </a:rPr>
                <a:t>(Power)</a:t>
              </a:r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C9ACFDC-FD63-4664-A751-4931D5A2370A}"/>
                </a:ext>
              </a:extLst>
            </p:cNvPr>
            <p:cNvSpPr txBox="1"/>
            <p:nvPr/>
          </p:nvSpPr>
          <p:spPr>
            <a:xfrm>
              <a:off x="5869564" y="1667105"/>
              <a:ext cx="6953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dirty="0"/>
                <a:t>Truth</a:t>
              </a:r>
              <a:endParaRPr lang="en-GB" b="1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6E30EBC-2EDA-469B-B654-E0C4611E715F}"/>
                </a:ext>
              </a:extLst>
            </p:cNvPr>
            <p:cNvSpPr txBox="1"/>
            <p:nvPr/>
          </p:nvSpPr>
          <p:spPr>
            <a:xfrm>
              <a:off x="4854803" y="2015583"/>
              <a:ext cx="10887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H0 </a:t>
              </a:r>
              <a:r>
                <a:rPr lang="de-DE" dirty="0" err="1"/>
                <a:t>is</a:t>
              </a:r>
              <a:r>
                <a:rPr lang="de-DE" dirty="0"/>
                <a:t> </a:t>
              </a:r>
              <a:r>
                <a:rPr lang="de-DE" dirty="0" err="1"/>
                <a:t>true</a:t>
              </a:r>
              <a:endParaRPr lang="en-GB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B9D8306-DEDD-498F-A910-208222775209}"/>
                </a:ext>
              </a:extLst>
            </p:cNvPr>
            <p:cNvSpPr txBox="1"/>
            <p:nvPr/>
          </p:nvSpPr>
          <p:spPr>
            <a:xfrm>
              <a:off x="6612672" y="2015583"/>
              <a:ext cx="112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H0 </a:t>
              </a:r>
              <a:r>
                <a:rPr lang="de-DE" dirty="0" err="1"/>
                <a:t>is</a:t>
              </a:r>
              <a:r>
                <a:rPr lang="de-DE" dirty="0"/>
                <a:t> </a:t>
              </a:r>
              <a:r>
                <a:rPr lang="de-DE" dirty="0" err="1"/>
                <a:t>false</a:t>
              </a:r>
              <a:endParaRPr lang="en-GB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9E6560C-7262-41E9-B7AA-B0AB26BACB7E}"/>
                </a:ext>
              </a:extLst>
            </p:cNvPr>
            <p:cNvSpPr txBox="1"/>
            <p:nvPr/>
          </p:nvSpPr>
          <p:spPr>
            <a:xfrm>
              <a:off x="2944227" y="2773195"/>
              <a:ext cx="11406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err="1"/>
                <a:t>Accept</a:t>
              </a:r>
              <a:r>
                <a:rPr lang="de-DE" dirty="0"/>
                <a:t> H0</a:t>
              </a:r>
              <a:endParaRPr lang="en-GB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E232C86-CCE9-4B2D-8D55-32BE8882C478}"/>
                </a:ext>
              </a:extLst>
            </p:cNvPr>
            <p:cNvSpPr txBox="1"/>
            <p:nvPr/>
          </p:nvSpPr>
          <p:spPr>
            <a:xfrm>
              <a:off x="2944226" y="3715473"/>
              <a:ext cx="10799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err="1"/>
                <a:t>Reject</a:t>
              </a:r>
              <a:r>
                <a:rPr lang="de-DE" dirty="0"/>
                <a:t> H0</a:t>
              </a:r>
              <a:endParaRPr lang="en-GB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6989030-8124-4F42-BEB1-383F5DEE0CDD}"/>
                </a:ext>
              </a:extLst>
            </p:cNvPr>
            <p:cNvSpPr txBox="1"/>
            <p:nvPr/>
          </p:nvSpPr>
          <p:spPr>
            <a:xfrm>
              <a:off x="1146589" y="3069142"/>
              <a:ext cx="179763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 err="1"/>
                <a:t>Decision</a:t>
              </a:r>
              <a:r>
                <a:rPr lang="de-DE" b="1" dirty="0"/>
                <a:t> </a:t>
              </a:r>
              <a:r>
                <a:rPr lang="de-DE" b="1" dirty="0" err="1"/>
                <a:t>based</a:t>
              </a:r>
              <a:r>
                <a:rPr lang="de-DE" b="1" dirty="0"/>
                <a:t> on </a:t>
              </a:r>
              <a:r>
                <a:rPr lang="de-DE" b="1" dirty="0" err="1"/>
                <a:t>statistical</a:t>
              </a:r>
              <a:r>
                <a:rPr lang="de-DE" b="1" dirty="0"/>
                <a:t> </a:t>
              </a:r>
              <a:r>
                <a:rPr lang="de-DE" b="1" dirty="0" err="1"/>
                <a:t>test</a:t>
              </a:r>
              <a:endParaRPr lang="en-GB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6550154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5542FE99-BBEA-4BD1-9EBE-3F9676753C9E}"/>
              </a:ext>
            </a:extLst>
          </p:cNvPr>
          <p:cNvGrpSpPr/>
          <p:nvPr/>
        </p:nvGrpSpPr>
        <p:grpSpPr>
          <a:xfrm>
            <a:off x="1794000" y="518516"/>
            <a:ext cx="8534520" cy="5628240"/>
            <a:chOff x="1794000" y="518516"/>
            <a:chExt cx="8534520" cy="5628240"/>
          </a:xfrm>
        </p:grpSpPr>
        <p:sp>
          <p:nvSpPr>
            <p:cNvPr id="605" name="CustomShape 2"/>
            <p:cNvSpPr/>
            <p:nvPr/>
          </p:nvSpPr>
          <p:spPr>
            <a:xfrm>
              <a:off x="2211600" y="518516"/>
              <a:ext cx="1968120" cy="397800"/>
            </a:xfrm>
            <a:custGeom>
              <a:avLst/>
              <a:gdLst/>
              <a:ahLst/>
              <a:cxnLst/>
              <a:rect l="0" t="0" r="r" b="b"/>
              <a:pathLst>
                <a:path w="5468" h="1107">
                  <a:moveTo>
                    <a:pt x="184" y="0"/>
                  </a:moveTo>
                  <a:cubicBezTo>
                    <a:pt x="92" y="0"/>
                    <a:pt x="0" y="92"/>
                    <a:pt x="0" y="184"/>
                  </a:cubicBezTo>
                  <a:lnTo>
                    <a:pt x="0" y="921"/>
                  </a:lnTo>
                  <a:cubicBezTo>
                    <a:pt x="0" y="1013"/>
                    <a:pt x="92" y="1106"/>
                    <a:pt x="184" y="1106"/>
                  </a:cubicBezTo>
                  <a:lnTo>
                    <a:pt x="5283" y="1106"/>
                  </a:lnTo>
                  <a:cubicBezTo>
                    <a:pt x="5375" y="1106"/>
                    <a:pt x="5467" y="1013"/>
                    <a:pt x="5467" y="921"/>
                  </a:cubicBezTo>
                  <a:lnTo>
                    <a:pt x="5467" y="184"/>
                  </a:lnTo>
                  <a:cubicBezTo>
                    <a:pt x="5467" y="92"/>
                    <a:pt x="5375" y="0"/>
                    <a:pt x="5283" y="0"/>
                  </a:cubicBezTo>
                  <a:lnTo>
                    <a:pt x="184" y="0"/>
                  </a:lnTo>
                </a:path>
              </a:pathLst>
            </a:custGeom>
            <a:solidFill>
              <a:schemeClr val="bg1"/>
            </a:solidFill>
            <a:ln w="28575">
              <a:solidFill>
                <a:srgbClr val="D7BC74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9000" tIns="54000" rIns="99000" bIns="54000" anchor="ctr"/>
            <a:lstStyle/>
            <a:p>
              <a:pPr algn="ctr"/>
              <a:r>
                <a:rPr lang="en-US" sz="20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Scientific idea</a:t>
              </a:r>
              <a:endPara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endParaRPr>
            </a:p>
          </p:txBody>
        </p:sp>
        <p:sp>
          <p:nvSpPr>
            <p:cNvPr id="606" name="CustomShape 3"/>
            <p:cNvSpPr/>
            <p:nvPr/>
          </p:nvSpPr>
          <p:spPr>
            <a:xfrm>
              <a:off x="2216640" y="3568076"/>
              <a:ext cx="1967760" cy="504720"/>
            </a:xfrm>
            <a:custGeom>
              <a:avLst/>
              <a:gdLst/>
              <a:ahLst/>
              <a:cxnLst/>
              <a:rect l="0" t="0" r="r" b="b"/>
              <a:pathLst>
                <a:path w="5468" h="1404">
                  <a:moveTo>
                    <a:pt x="233" y="0"/>
                  </a:moveTo>
                  <a:cubicBezTo>
                    <a:pt x="116" y="0"/>
                    <a:pt x="0" y="116"/>
                    <a:pt x="0" y="233"/>
                  </a:cubicBezTo>
                  <a:lnTo>
                    <a:pt x="0" y="1169"/>
                  </a:lnTo>
                  <a:cubicBezTo>
                    <a:pt x="0" y="1286"/>
                    <a:pt x="116" y="1403"/>
                    <a:pt x="233" y="1403"/>
                  </a:cubicBezTo>
                  <a:lnTo>
                    <a:pt x="5233" y="1403"/>
                  </a:lnTo>
                  <a:cubicBezTo>
                    <a:pt x="5350" y="1403"/>
                    <a:pt x="5467" y="1286"/>
                    <a:pt x="5467" y="1169"/>
                  </a:cubicBezTo>
                  <a:lnTo>
                    <a:pt x="5467" y="233"/>
                  </a:lnTo>
                  <a:cubicBezTo>
                    <a:pt x="5467" y="116"/>
                    <a:pt x="5350" y="0"/>
                    <a:pt x="5233" y="0"/>
                  </a:cubicBezTo>
                  <a:lnTo>
                    <a:pt x="233" y="0"/>
                  </a:lnTo>
                </a:path>
              </a:pathLst>
            </a:custGeom>
            <a:solidFill>
              <a:schemeClr val="bg1"/>
            </a:solidFill>
            <a:ln w="28575">
              <a:solidFill>
                <a:srgbClr val="D7BC74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9000" tIns="54000" rIns="99000" bIns="54000" anchor="ctr"/>
            <a:lstStyle/>
            <a:p>
              <a:pPr algn="ctr"/>
              <a:r>
                <a:rPr lang="en-US" sz="20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collect data</a:t>
              </a:r>
              <a:endPara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endParaRPr>
            </a:p>
          </p:txBody>
        </p:sp>
        <p:sp>
          <p:nvSpPr>
            <p:cNvPr id="609" name="CustomShape 6"/>
            <p:cNvSpPr/>
            <p:nvPr/>
          </p:nvSpPr>
          <p:spPr>
            <a:xfrm>
              <a:off x="6525374" y="3414360"/>
              <a:ext cx="3199320" cy="1316160"/>
            </a:xfrm>
            <a:custGeom>
              <a:avLst/>
              <a:gdLst/>
              <a:ahLst/>
              <a:cxnLst/>
              <a:rect l="0" t="0" r="r" b="b"/>
              <a:pathLst>
                <a:path w="8889" h="3657">
                  <a:moveTo>
                    <a:pt x="609" y="0"/>
                  </a:moveTo>
                  <a:cubicBezTo>
                    <a:pt x="304" y="0"/>
                    <a:pt x="0" y="304"/>
                    <a:pt x="0" y="609"/>
                  </a:cubicBezTo>
                  <a:lnTo>
                    <a:pt x="0" y="3047"/>
                  </a:lnTo>
                  <a:cubicBezTo>
                    <a:pt x="0" y="3351"/>
                    <a:pt x="304" y="3656"/>
                    <a:pt x="609" y="3656"/>
                  </a:cubicBezTo>
                  <a:lnTo>
                    <a:pt x="8278" y="3656"/>
                  </a:lnTo>
                  <a:cubicBezTo>
                    <a:pt x="8583" y="3656"/>
                    <a:pt x="8888" y="3351"/>
                    <a:pt x="8888" y="3047"/>
                  </a:cubicBezTo>
                  <a:lnTo>
                    <a:pt x="8888" y="609"/>
                  </a:lnTo>
                  <a:cubicBezTo>
                    <a:pt x="8888" y="304"/>
                    <a:pt x="8583" y="0"/>
                    <a:pt x="8278" y="0"/>
                  </a:cubicBezTo>
                  <a:lnTo>
                    <a:pt x="609" y="0"/>
                  </a:lnTo>
                </a:path>
              </a:pathLst>
            </a:custGeom>
            <a:solidFill>
              <a:schemeClr val="bg1"/>
            </a:solidFill>
            <a:ln w="28575">
              <a:solidFill>
                <a:srgbClr val="D7BC74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9000" tIns="54000" rIns="99000" bIns="54000" anchor="ctr"/>
            <a:lstStyle/>
            <a:p>
              <a:r>
                <a:rPr lang="en-US" sz="2000" spc="-1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unlikely (p </a:t>
              </a:r>
              <a:r>
                <a:rPr lang="en-US" sz="2000" spc="-1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Arial"/>
                </a:rPr>
                <a:t>≤ α):</a:t>
              </a:r>
              <a:endParaRPr lang="en-US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endParaRPr>
            </a:p>
            <a:p>
              <a:r>
                <a:rPr lang="en-US" sz="2000" spc="-1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Arial"/>
                </a:rPr>
                <a:t>      reject H0</a:t>
              </a:r>
              <a:endParaRPr lang="en-US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endParaRPr>
            </a:p>
            <a:p>
              <a:r>
                <a:rPr lang="en-US" sz="2000" spc="-1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Arial"/>
                </a:rPr>
                <a:t>otherwise: 
      not not reject H0</a:t>
              </a:r>
              <a:endParaRPr lang="en-US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endParaRPr>
            </a:p>
          </p:txBody>
        </p:sp>
        <p:sp>
          <p:nvSpPr>
            <p:cNvPr id="610" name="CustomShape 7"/>
            <p:cNvSpPr/>
            <p:nvPr/>
          </p:nvSpPr>
          <p:spPr>
            <a:xfrm>
              <a:off x="1794000" y="1730276"/>
              <a:ext cx="2650320" cy="1055880"/>
            </a:xfrm>
            <a:custGeom>
              <a:avLst/>
              <a:gdLst/>
              <a:ahLst/>
              <a:cxnLst/>
              <a:rect l="0" t="0" r="r" b="b"/>
              <a:pathLst>
                <a:path w="7363" h="2935">
                  <a:moveTo>
                    <a:pt x="489" y="0"/>
                  </a:moveTo>
                  <a:cubicBezTo>
                    <a:pt x="244" y="0"/>
                    <a:pt x="0" y="244"/>
                    <a:pt x="0" y="489"/>
                  </a:cubicBezTo>
                  <a:lnTo>
                    <a:pt x="0" y="2445"/>
                  </a:lnTo>
                  <a:cubicBezTo>
                    <a:pt x="0" y="2689"/>
                    <a:pt x="244" y="2934"/>
                    <a:pt x="489" y="2934"/>
                  </a:cubicBezTo>
                  <a:lnTo>
                    <a:pt x="6873" y="2934"/>
                  </a:lnTo>
                  <a:cubicBezTo>
                    <a:pt x="7117" y="2934"/>
                    <a:pt x="7362" y="2689"/>
                    <a:pt x="7362" y="2445"/>
                  </a:cubicBezTo>
                  <a:lnTo>
                    <a:pt x="7362" y="489"/>
                  </a:lnTo>
                  <a:cubicBezTo>
                    <a:pt x="7362" y="244"/>
                    <a:pt x="7117" y="0"/>
                    <a:pt x="6873" y="0"/>
                  </a:cubicBezTo>
                  <a:lnTo>
                    <a:pt x="489" y="0"/>
                  </a:lnTo>
                </a:path>
              </a:pathLst>
            </a:custGeom>
            <a:solidFill>
              <a:schemeClr val="bg1"/>
            </a:solidFill>
            <a:ln w="28575">
              <a:solidFill>
                <a:srgbClr val="D7BC74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9000" tIns="54000" rIns="99000" bIns="54000" anchor="ctr"/>
            <a:lstStyle/>
            <a:p>
              <a:pPr algn="ctr"/>
              <a:r>
                <a:rPr lang="en-US" sz="20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working hypothesis H1</a:t>
              </a:r>
              <a:endPara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endParaRPr>
            </a:p>
            <a:p>
              <a:pPr algn="ctr"/>
              <a:r>
                <a:rPr lang="en-US" sz="20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and</a:t>
              </a:r>
              <a:endPara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endParaRPr>
            </a:p>
            <a:p>
              <a:pPr algn="ctr"/>
              <a:r>
                <a:rPr lang="en-US" sz="20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null hypothesis H0</a:t>
              </a:r>
              <a:endPara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endParaRPr>
            </a:p>
          </p:txBody>
        </p:sp>
        <p:sp>
          <p:nvSpPr>
            <p:cNvPr id="612" name="CustomShape 9"/>
            <p:cNvSpPr/>
            <p:nvPr/>
          </p:nvSpPr>
          <p:spPr>
            <a:xfrm>
              <a:off x="8425200" y="5453036"/>
              <a:ext cx="1903320" cy="485280"/>
            </a:xfrm>
            <a:custGeom>
              <a:avLst/>
              <a:gdLst/>
              <a:ahLst/>
              <a:cxnLst/>
              <a:rect l="0" t="0" r="r" b="b"/>
              <a:pathLst>
                <a:path w="5289" h="1350">
                  <a:moveTo>
                    <a:pt x="224" y="0"/>
                  </a:moveTo>
                  <a:cubicBezTo>
                    <a:pt x="112" y="0"/>
                    <a:pt x="0" y="112"/>
                    <a:pt x="0" y="224"/>
                  </a:cubicBezTo>
                  <a:lnTo>
                    <a:pt x="0" y="1124"/>
                  </a:lnTo>
                  <a:cubicBezTo>
                    <a:pt x="0" y="1236"/>
                    <a:pt x="112" y="1349"/>
                    <a:pt x="224" y="1349"/>
                  </a:cubicBezTo>
                  <a:lnTo>
                    <a:pt x="5063" y="1349"/>
                  </a:lnTo>
                  <a:cubicBezTo>
                    <a:pt x="5175" y="1349"/>
                    <a:pt x="5288" y="1236"/>
                    <a:pt x="5288" y="1124"/>
                  </a:cubicBezTo>
                  <a:lnTo>
                    <a:pt x="5288" y="224"/>
                  </a:lnTo>
                  <a:cubicBezTo>
                    <a:pt x="5288" y="112"/>
                    <a:pt x="5175" y="0"/>
                    <a:pt x="5063" y="0"/>
                  </a:cubicBezTo>
                  <a:lnTo>
                    <a:pt x="224" y="0"/>
                  </a:lnTo>
                </a:path>
              </a:pathLst>
            </a:custGeom>
            <a:solidFill>
              <a:schemeClr val="bg1"/>
            </a:solidFill>
            <a:ln w="28575">
              <a:solidFill>
                <a:srgbClr val="D7BC74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9000" tIns="54000" rIns="99000" bIns="54000" anchor="ctr"/>
            <a:lstStyle/>
            <a:p>
              <a:r>
                <a:rPr lang="en-US" sz="2000" spc="-1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Arial"/>
                </a:rPr>
                <a:t>errors possible</a:t>
              </a:r>
              <a:endParaRPr lang="en-US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endParaRPr>
            </a:p>
          </p:txBody>
        </p:sp>
        <p:pic>
          <p:nvPicPr>
            <p:cNvPr id="2" name="Grafik 1"/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rgbClr val="4C7488">
                  <a:tint val="45000"/>
                  <a:satMod val="400000"/>
                </a:srgbClr>
              </a:duotone>
            </a:blip>
            <a:stretch>
              <a:fillRect/>
            </a:stretch>
          </p:blipFill>
          <p:spPr>
            <a:xfrm>
              <a:off x="7019055" y="2826837"/>
              <a:ext cx="161990" cy="587523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3" name="Grafik 2"/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rgbClr val="4C7488">
                  <a:tint val="45000"/>
                  <a:satMod val="400000"/>
                </a:srgbClr>
              </a:duotone>
            </a:blip>
            <a:stretch>
              <a:fillRect/>
            </a:stretch>
          </p:blipFill>
          <p:spPr>
            <a:xfrm>
              <a:off x="3047358" y="1004656"/>
              <a:ext cx="161990" cy="669323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4" name="Grafik 3"/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rgbClr val="4C7488">
                  <a:tint val="45000"/>
                  <a:satMod val="400000"/>
                </a:srgbClr>
              </a:duotone>
            </a:blip>
            <a:stretch>
              <a:fillRect/>
            </a:stretch>
          </p:blipFill>
          <p:spPr>
            <a:xfrm>
              <a:off x="3047358" y="2851995"/>
              <a:ext cx="161990" cy="669323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5" name="Grafik 4"/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rgbClr val="4C7488">
                  <a:tint val="45000"/>
                  <a:satMod val="400000"/>
                </a:srgbClr>
              </a:duotone>
            </a:blip>
            <a:stretch>
              <a:fillRect/>
            </a:stretch>
          </p:blipFill>
          <p:spPr>
            <a:xfrm>
              <a:off x="3038165" y="4135776"/>
              <a:ext cx="161990" cy="669323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6" name="Grafik 5"/>
            <p:cNvPicPr>
              <a:picLocks noChangeAspect="1"/>
            </p:cNvPicPr>
            <p:nvPr/>
          </p:nvPicPr>
          <p:blipFill>
            <a:blip r:embed="rId5">
              <a:duotone>
                <a:prstClr val="black"/>
                <a:srgbClr val="4C7488">
                  <a:tint val="45000"/>
                  <a:satMod val="400000"/>
                </a:srgbClr>
              </a:duotone>
            </a:blip>
            <a:stretch>
              <a:fillRect/>
            </a:stretch>
          </p:blipFill>
          <p:spPr>
            <a:xfrm>
              <a:off x="4492092" y="2158782"/>
              <a:ext cx="1174536" cy="3351494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7" name="Grafik 6"/>
            <p:cNvPicPr>
              <a:picLocks noChangeAspect="1"/>
            </p:cNvPicPr>
            <p:nvPr/>
          </p:nvPicPr>
          <p:blipFill>
            <a:blip r:embed="rId6">
              <a:duotone>
                <a:prstClr val="black"/>
                <a:srgbClr val="4C7488">
                  <a:tint val="45000"/>
                  <a:satMod val="400000"/>
                </a:srgbClr>
              </a:duotone>
            </a:blip>
            <a:stretch>
              <a:fillRect/>
            </a:stretch>
          </p:blipFill>
          <p:spPr>
            <a:xfrm>
              <a:off x="8993641" y="4805098"/>
              <a:ext cx="304199" cy="585288"/>
            </a:xfrm>
            <a:prstGeom prst="rect">
              <a:avLst/>
            </a:prstGeom>
            <a:solidFill>
              <a:schemeClr val="bg1"/>
            </a:solidFill>
          </p:spPr>
        </p:pic>
        <p:sp>
          <p:nvSpPr>
            <p:cNvPr id="611" name="CustomShape 8"/>
            <p:cNvSpPr/>
            <p:nvPr/>
          </p:nvSpPr>
          <p:spPr>
            <a:xfrm>
              <a:off x="5339280" y="1653596"/>
              <a:ext cx="3654360" cy="1093680"/>
            </a:xfrm>
            <a:custGeom>
              <a:avLst/>
              <a:gdLst/>
              <a:ahLst/>
              <a:cxnLst/>
              <a:rect l="0" t="0" r="r" b="b"/>
              <a:pathLst>
                <a:path w="10153" h="3040">
                  <a:moveTo>
                    <a:pt x="506" y="0"/>
                  </a:moveTo>
                  <a:cubicBezTo>
                    <a:pt x="253" y="0"/>
                    <a:pt x="0" y="253"/>
                    <a:pt x="0" y="506"/>
                  </a:cubicBezTo>
                  <a:lnTo>
                    <a:pt x="0" y="2532"/>
                  </a:lnTo>
                  <a:cubicBezTo>
                    <a:pt x="0" y="2785"/>
                    <a:pt x="253" y="3039"/>
                    <a:pt x="506" y="3039"/>
                  </a:cubicBezTo>
                  <a:lnTo>
                    <a:pt x="9645" y="3039"/>
                  </a:lnTo>
                  <a:cubicBezTo>
                    <a:pt x="9898" y="3039"/>
                    <a:pt x="10152" y="2785"/>
                    <a:pt x="10152" y="2532"/>
                  </a:cubicBezTo>
                  <a:lnTo>
                    <a:pt x="10152" y="506"/>
                  </a:lnTo>
                  <a:cubicBezTo>
                    <a:pt x="10152" y="253"/>
                    <a:pt x="9898" y="0"/>
                    <a:pt x="9645" y="0"/>
                  </a:cubicBezTo>
                  <a:lnTo>
                    <a:pt x="506" y="0"/>
                  </a:lnTo>
                </a:path>
              </a:pathLst>
            </a:custGeom>
            <a:solidFill>
              <a:schemeClr val="bg1"/>
            </a:solidFill>
            <a:ln w="28575">
              <a:solidFill>
                <a:srgbClr val="D7BC74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9000" tIns="54000" rIns="99000" bIns="54000" anchor="ctr"/>
            <a:lstStyle/>
            <a:p>
              <a:r>
                <a:rPr lang="en-US" sz="2000" spc="-1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p: how likely would it be to
    observe the data if the
    null hypothesis was true?</a:t>
              </a:r>
              <a:endParaRPr lang="en-US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endParaRPr>
            </a:p>
          </p:txBody>
        </p:sp>
        <p:sp>
          <p:nvSpPr>
            <p:cNvPr id="607" name="CustomShape 4"/>
            <p:cNvSpPr/>
            <p:nvPr/>
          </p:nvSpPr>
          <p:spPr>
            <a:xfrm>
              <a:off x="1927560" y="4873796"/>
              <a:ext cx="2592000" cy="1272960"/>
            </a:xfrm>
            <a:custGeom>
              <a:avLst/>
              <a:gdLst/>
              <a:ahLst/>
              <a:cxnLst/>
              <a:rect l="0" t="0" r="r" b="b"/>
              <a:pathLst>
                <a:path w="7202" h="3538">
                  <a:moveTo>
                    <a:pt x="589" y="0"/>
                  </a:moveTo>
                  <a:cubicBezTo>
                    <a:pt x="294" y="0"/>
                    <a:pt x="0" y="294"/>
                    <a:pt x="0" y="589"/>
                  </a:cubicBezTo>
                  <a:lnTo>
                    <a:pt x="0" y="2947"/>
                  </a:lnTo>
                  <a:cubicBezTo>
                    <a:pt x="0" y="3242"/>
                    <a:pt x="294" y="3537"/>
                    <a:pt x="589" y="3537"/>
                  </a:cubicBezTo>
                  <a:lnTo>
                    <a:pt x="6611" y="3537"/>
                  </a:lnTo>
                  <a:cubicBezTo>
                    <a:pt x="6906" y="3537"/>
                    <a:pt x="7201" y="3242"/>
                    <a:pt x="7201" y="2947"/>
                  </a:cubicBezTo>
                  <a:lnTo>
                    <a:pt x="7201" y="589"/>
                  </a:lnTo>
                  <a:cubicBezTo>
                    <a:pt x="7201" y="294"/>
                    <a:pt x="6906" y="0"/>
                    <a:pt x="6611" y="0"/>
                  </a:cubicBezTo>
                  <a:lnTo>
                    <a:pt x="589" y="0"/>
                  </a:lnTo>
                </a:path>
              </a:pathLst>
            </a:custGeom>
            <a:solidFill>
              <a:schemeClr val="bg1"/>
            </a:solidFill>
            <a:ln w="28575">
              <a:solidFill>
                <a:srgbClr val="D7BC74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9000" tIns="54000" rIns="99000" bIns="54000" anchor="ctr"/>
            <a:lstStyle/>
            <a:p>
              <a:pPr algn="ctr"/>
              <a:r>
                <a:rPr lang="en-US" sz="20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chose level of</a:t>
              </a:r>
              <a:endPara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endParaRPr>
            </a:p>
            <a:p>
              <a:pPr algn="ctr"/>
              <a:r>
                <a:rPr lang="en-US" sz="20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significance </a:t>
              </a:r>
              <a:r>
                <a:rPr lang="en-US" sz="20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Arial"/>
                </a:rPr>
                <a:t>α,</a:t>
              </a:r>
              <a:r>
                <a:rPr lang="en-US" sz="20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 </a:t>
              </a:r>
              <a:endPara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endParaRPr>
            </a:p>
            <a:p>
              <a:pPr algn="ctr"/>
              <a:r>
                <a:rPr lang="en-US" sz="20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test the null </a:t>
              </a:r>
              <a:endPara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endParaRPr>
            </a:p>
            <a:p>
              <a:pPr algn="ctr"/>
              <a:r>
                <a:rPr lang="en-US" sz="20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hypothesis</a:t>
              </a:r>
              <a:endPara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endParaRPr>
            </a:p>
          </p:txBody>
        </p:sp>
      </p:grpSp>
    </p:spTree>
    <p:custDataLst>
      <p:tags r:id="rId1"/>
    </p:custData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 40">
            <a:extLst>
              <a:ext uri="{FF2B5EF4-FFF2-40B4-BE49-F238E27FC236}">
                <a16:creationId xmlns:a16="http://schemas.microsoft.com/office/drawing/2014/main" id="{9DA77B63-BFEC-48BE-A538-8DC23D6403E7}"/>
              </a:ext>
            </a:extLst>
          </p:cNvPr>
          <p:cNvGrpSpPr/>
          <p:nvPr/>
        </p:nvGrpSpPr>
        <p:grpSpPr>
          <a:xfrm>
            <a:off x="743843" y="5220741"/>
            <a:ext cx="6952758" cy="845352"/>
            <a:chOff x="743843" y="5220741"/>
            <a:chExt cx="6952758" cy="845352"/>
          </a:xfrm>
        </p:grpSpPr>
        <p:sp>
          <p:nvSpPr>
            <p:cNvPr id="2" name="Rechteck 4">
              <a:extLst>
                <a:ext uri="{FF2B5EF4-FFF2-40B4-BE49-F238E27FC236}">
                  <a16:creationId xmlns:a16="http://schemas.microsoft.com/office/drawing/2014/main" id="{7AA5C5FD-B496-446D-87C1-CE418BFF474A}"/>
                </a:ext>
              </a:extLst>
            </p:cNvPr>
            <p:cNvSpPr/>
            <p:nvPr/>
          </p:nvSpPr>
          <p:spPr>
            <a:xfrm>
              <a:off x="1234975" y="5333407"/>
              <a:ext cx="144000" cy="144000"/>
            </a:xfrm>
            <a:prstGeom prst="rect">
              <a:avLst/>
            </a:prstGeom>
            <a:solidFill>
              <a:srgbClr val="D78974"/>
            </a:solidFill>
            <a:ln w="12700">
              <a:solidFill>
                <a:srgbClr val="D7897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" name="Rechteck 5">
              <a:extLst>
                <a:ext uri="{FF2B5EF4-FFF2-40B4-BE49-F238E27FC236}">
                  <a16:creationId xmlns:a16="http://schemas.microsoft.com/office/drawing/2014/main" id="{50E959AE-3A2F-4FC9-BA05-5E28118F0C62}"/>
                </a:ext>
              </a:extLst>
            </p:cNvPr>
            <p:cNvSpPr/>
            <p:nvPr/>
          </p:nvSpPr>
          <p:spPr>
            <a:xfrm>
              <a:off x="1519522" y="5333407"/>
              <a:ext cx="144000" cy="144000"/>
            </a:xfrm>
            <a:prstGeom prst="rect">
              <a:avLst/>
            </a:prstGeom>
            <a:solidFill>
              <a:srgbClr val="D78974"/>
            </a:solidFill>
            <a:ln w="12700">
              <a:solidFill>
                <a:srgbClr val="D7897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" name="Rechteck 6">
              <a:extLst>
                <a:ext uri="{FF2B5EF4-FFF2-40B4-BE49-F238E27FC236}">
                  <a16:creationId xmlns:a16="http://schemas.microsoft.com/office/drawing/2014/main" id="{A286D03E-F158-46F1-9F8C-F9A145F3A4B7}"/>
                </a:ext>
              </a:extLst>
            </p:cNvPr>
            <p:cNvSpPr/>
            <p:nvPr/>
          </p:nvSpPr>
          <p:spPr>
            <a:xfrm>
              <a:off x="1804069" y="5333407"/>
              <a:ext cx="144000" cy="144000"/>
            </a:xfrm>
            <a:prstGeom prst="rect">
              <a:avLst/>
            </a:prstGeom>
            <a:solidFill>
              <a:srgbClr val="D78974"/>
            </a:solidFill>
            <a:ln w="12700">
              <a:solidFill>
                <a:srgbClr val="D7897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Rechteck 7">
              <a:extLst>
                <a:ext uri="{FF2B5EF4-FFF2-40B4-BE49-F238E27FC236}">
                  <a16:creationId xmlns:a16="http://schemas.microsoft.com/office/drawing/2014/main" id="{71400CA2-1DE2-4E86-9B83-9506451F0E86}"/>
                </a:ext>
              </a:extLst>
            </p:cNvPr>
            <p:cNvSpPr/>
            <p:nvPr/>
          </p:nvSpPr>
          <p:spPr>
            <a:xfrm>
              <a:off x="2088616" y="5333407"/>
              <a:ext cx="144000" cy="144000"/>
            </a:xfrm>
            <a:prstGeom prst="rect">
              <a:avLst/>
            </a:prstGeom>
            <a:solidFill>
              <a:srgbClr val="D78974"/>
            </a:solidFill>
            <a:ln w="12700">
              <a:solidFill>
                <a:srgbClr val="D7897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Rechteck 8">
              <a:extLst>
                <a:ext uri="{FF2B5EF4-FFF2-40B4-BE49-F238E27FC236}">
                  <a16:creationId xmlns:a16="http://schemas.microsoft.com/office/drawing/2014/main" id="{DB9710E4-3E68-4381-9792-C45A3F564CA3}"/>
                </a:ext>
              </a:extLst>
            </p:cNvPr>
            <p:cNvSpPr/>
            <p:nvPr/>
          </p:nvSpPr>
          <p:spPr>
            <a:xfrm>
              <a:off x="2373163" y="5333407"/>
              <a:ext cx="144000" cy="144000"/>
            </a:xfrm>
            <a:prstGeom prst="rect">
              <a:avLst/>
            </a:prstGeom>
            <a:solidFill>
              <a:srgbClr val="D78974"/>
            </a:solidFill>
            <a:ln w="12700">
              <a:solidFill>
                <a:srgbClr val="D7897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Rechteck 9">
              <a:extLst>
                <a:ext uri="{FF2B5EF4-FFF2-40B4-BE49-F238E27FC236}">
                  <a16:creationId xmlns:a16="http://schemas.microsoft.com/office/drawing/2014/main" id="{5B2B1D91-60FE-4FDA-95E8-028C9F8CD15D}"/>
                </a:ext>
              </a:extLst>
            </p:cNvPr>
            <p:cNvSpPr/>
            <p:nvPr/>
          </p:nvSpPr>
          <p:spPr>
            <a:xfrm>
              <a:off x="2657710" y="5333407"/>
              <a:ext cx="144000" cy="144000"/>
            </a:xfrm>
            <a:prstGeom prst="rect">
              <a:avLst/>
            </a:prstGeom>
            <a:solidFill>
              <a:srgbClr val="D78974"/>
            </a:solidFill>
            <a:ln w="12700">
              <a:solidFill>
                <a:srgbClr val="D7897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Rechteck 10">
              <a:extLst>
                <a:ext uri="{FF2B5EF4-FFF2-40B4-BE49-F238E27FC236}">
                  <a16:creationId xmlns:a16="http://schemas.microsoft.com/office/drawing/2014/main" id="{18070350-2716-4016-B327-A9B95DD828E6}"/>
                </a:ext>
              </a:extLst>
            </p:cNvPr>
            <p:cNvSpPr/>
            <p:nvPr/>
          </p:nvSpPr>
          <p:spPr>
            <a:xfrm>
              <a:off x="2942257" y="5333407"/>
              <a:ext cx="144000" cy="144000"/>
            </a:xfrm>
            <a:prstGeom prst="rect">
              <a:avLst/>
            </a:prstGeom>
            <a:solidFill>
              <a:srgbClr val="D78974"/>
            </a:solidFill>
            <a:ln w="12700">
              <a:solidFill>
                <a:srgbClr val="D7897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Rechteck 11">
              <a:extLst>
                <a:ext uri="{FF2B5EF4-FFF2-40B4-BE49-F238E27FC236}">
                  <a16:creationId xmlns:a16="http://schemas.microsoft.com/office/drawing/2014/main" id="{F98BC0DE-25C2-4D64-938A-24455E3A2945}"/>
                </a:ext>
              </a:extLst>
            </p:cNvPr>
            <p:cNvSpPr/>
            <p:nvPr/>
          </p:nvSpPr>
          <p:spPr>
            <a:xfrm>
              <a:off x="3226804" y="5333407"/>
              <a:ext cx="144000" cy="144000"/>
            </a:xfrm>
            <a:prstGeom prst="rect">
              <a:avLst/>
            </a:prstGeom>
            <a:solidFill>
              <a:srgbClr val="D78974"/>
            </a:solidFill>
            <a:ln w="12700">
              <a:solidFill>
                <a:srgbClr val="D7897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Rechteck 12">
              <a:extLst>
                <a:ext uri="{FF2B5EF4-FFF2-40B4-BE49-F238E27FC236}">
                  <a16:creationId xmlns:a16="http://schemas.microsoft.com/office/drawing/2014/main" id="{689865B6-0406-4FCC-87EA-D5DED7194C52}"/>
                </a:ext>
              </a:extLst>
            </p:cNvPr>
            <p:cNvSpPr/>
            <p:nvPr/>
          </p:nvSpPr>
          <p:spPr>
            <a:xfrm>
              <a:off x="3511350" y="5333407"/>
              <a:ext cx="144000" cy="144000"/>
            </a:xfrm>
            <a:prstGeom prst="rect">
              <a:avLst/>
            </a:prstGeom>
            <a:solidFill>
              <a:srgbClr val="D78974"/>
            </a:solidFill>
            <a:ln w="12700">
              <a:solidFill>
                <a:srgbClr val="D7897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Rechteck 13">
              <a:extLst>
                <a:ext uri="{FF2B5EF4-FFF2-40B4-BE49-F238E27FC236}">
                  <a16:creationId xmlns:a16="http://schemas.microsoft.com/office/drawing/2014/main" id="{746875FB-0643-41B2-9B82-536961AA3616}"/>
                </a:ext>
              </a:extLst>
            </p:cNvPr>
            <p:cNvSpPr/>
            <p:nvPr/>
          </p:nvSpPr>
          <p:spPr>
            <a:xfrm>
              <a:off x="3213212" y="5834827"/>
              <a:ext cx="144000" cy="144000"/>
            </a:xfrm>
            <a:prstGeom prst="rect">
              <a:avLst/>
            </a:prstGeom>
            <a:solidFill>
              <a:srgbClr val="D78974"/>
            </a:solidFill>
            <a:ln w="12700">
              <a:solidFill>
                <a:srgbClr val="D7897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Rechteck 14">
              <a:extLst>
                <a:ext uri="{FF2B5EF4-FFF2-40B4-BE49-F238E27FC236}">
                  <a16:creationId xmlns:a16="http://schemas.microsoft.com/office/drawing/2014/main" id="{B10CCDED-C1F7-4B39-B9F1-C9293A3AD7D7}"/>
                </a:ext>
              </a:extLst>
            </p:cNvPr>
            <p:cNvSpPr/>
            <p:nvPr/>
          </p:nvSpPr>
          <p:spPr>
            <a:xfrm>
              <a:off x="4081091" y="5834827"/>
              <a:ext cx="144000" cy="144000"/>
            </a:xfrm>
            <a:prstGeom prst="rect">
              <a:avLst/>
            </a:prstGeom>
            <a:solidFill>
              <a:srgbClr val="D78974"/>
            </a:solidFill>
            <a:ln w="12700">
              <a:solidFill>
                <a:srgbClr val="D7897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Rechteck 15">
              <a:extLst>
                <a:ext uri="{FF2B5EF4-FFF2-40B4-BE49-F238E27FC236}">
                  <a16:creationId xmlns:a16="http://schemas.microsoft.com/office/drawing/2014/main" id="{7D6D98B7-04DC-4573-AF87-304F1A2F810F}"/>
                </a:ext>
              </a:extLst>
            </p:cNvPr>
            <p:cNvSpPr/>
            <p:nvPr/>
          </p:nvSpPr>
          <p:spPr>
            <a:xfrm>
              <a:off x="4370384" y="5834827"/>
              <a:ext cx="144000" cy="144000"/>
            </a:xfrm>
            <a:prstGeom prst="rect">
              <a:avLst/>
            </a:prstGeom>
            <a:solidFill>
              <a:srgbClr val="D78974"/>
            </a:solidFill>
            <a:ln w="12700">
              <a:solidFill>
                <a:srgbClr val="D7897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Rechteck 16">
              <a:extLst>
                <a:ext uri="{FF2B5EF4-FFF2-40B4-BE49-F238E27FC236}">
                  <a16:creationId xmlns:a16="http://schemas.microsoft.com/office/drawing/2014/main" id="{4D470529-0509-4080-8DEC-06EF2C5B2F3C}"/>
                </a:ext>
              </a:extLst>
            </p:cNvPr>
            <p:cNvSpPr/>
            <p:nvPr/>
          </p:nvSpPr>
          <p:spPr>
            <a:xfrm>
              <a:off x="5527556" y="5834827"/>
              <a:ext cx="144000" cy="144000"/>
            </a:xfrm>
            <a:prstGeom prst="rect">
              <a:avLst/>
            </a:prstGeom>
            <a:solidFill>
              <a:srgbClr val="D78974"/>
            </a:solidFill>
            <a:ln w="12700">
              <a:solidFill>
                <a:srgbClr val="D7897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Rechteck 17">
              <a:extLst>
                <a:ext uri="{FF2B5EF4-FFF2-40B4-BE49-F238E27FC236}">
                  <a16:creationId xmlns:a16="http://schemas.microsoft.com/office/drawing/2014/main" id="{0E821F1D-816E-497C-9754-96F919B9D190}"/>
                </a:ext>
              </a:extLst>
            </p:cNvPr>
            <p:cNvSpPr/>
            <p:nvPr/>
          </p:nvSpPr>
          <p:spPr>
            <a:xfrm>
              <a:off x="6106142" y="5834827"/>
              <a:ext cx="144000" cy="144000"/>
            </a:xfrm>
            <a:prstGeom prst="rect">
              <a:avLst/>
            </a:prstGeom>
            <a:solidFill>
              <a:srgbClr val="D78974"/>
            </a:solidFill>
            <a:ln w="12700">
              <a:solidFill>
                <a:srgbClr val="D7897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Rechteck 18">
              <a:extLst>
                <a:ext uri="{FF2B5EF4-FFF2-40B4-BE49-F238E27FC236}">
                  <a16:creationId xmlns:a16="http://schemas.microsoft.com/office/drawing/2014/main" id="{A622CBEB-8D83-40DD-A263-F19F6FE46032}"/>
                </a:ext>
              </a:extLst>
            </p:cNvPr>
            <p:cNvSpPr/>
            <p:nvPr/>
          </p:nvSpPr>
          <p:spPr>
            <a:xfrm>
              <a:off x="6684728" y="5834827"/>
              <a:ext cx="144000" cy="144000"/>
            </a:xfrm>
            <a:prstGeom prst="rect">
              <a:avLst/>
            </a:prstGeom>
            <a:solidFill>
              <a:srgbClr val="D78974"/>
            </a:solidFill>
            <a:ln w="12700">
              <a:solidFill>
                <a:srgbClr val="D7897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Rechteck 19">
              <a:extLst>
                <a:ext uri="{FF2B5EF4-FFF2-40B4-BE49-F238E27FC236}">
                  <a16:creationId xmlns:a16="http://schemas.microsoft.com/office/drawing/2014/main" id="{58A83166-DCDA-46B3-9C0D-B3555AE2AFE4}"/>
                </a:ext>
              </a:extLst>
            </p:cNvPr>
            <p:cNvSpPr/>
            <p:nvPr/>
          </p:nvSpPr>
          <p:spPr>
            <a:xfrm>
              <a:off x="6974021" y="5834827"/>
              <a:ext cx="144000" cy="144000"/>
            </a:xfrm>
            <a:prstGeom prst="rect">
              <a:avLst/>
            </a:prstGeom>
            <a:solidFill>
              <a:srgbClr val="D78974"/>
            </a:solidFill>
            <a:ln w="12700">
              <a:solidFill>
                <a:srgbClr val="D7897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hteck 20">
              <a:extLst>
                <a:ext uri="{FF2B5EF4-FFF2-40B4-BE49-F238E27FC236}">
                  <a16:creationId xmlns:a16="http://schemas.microsoft.com/office/drawing/2014/main" id="{6504AFD5-DC07-44DF-8AF5-710866ABC3AC}"/>
                </a:ext>
              </a:extLst>
            </p:cNvPr>
            <p:cNvSpPr/>
            <p:nvPr/>
          </p:nvSpPr>
          <p:spPr>
            <a:xfrm>
              <a:off x="7263314" y="5834827"/>
              <a:ext cx="144000" cy="144000"/>
            </a:xfrm>
            <a:prstGeom prst="rect">
              <a:avLst/>
            </a:prstGeom>
            <a:solidFill>
              <a:srgbClr val="D78974"/>
            </a:solidFill>
            <a:ln w="12700">
              <a:solidFill>
                <a:srgbClr val="D7897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hteck 21">
              <a:extLst>
                <a:ext uri="{FF2B5EF4-FFF2-40B4-BE49-F238E27FC236}">
                  <a16:creationId xmlns:a16="http://schemas.microsoft.com/office/drawing/2014/main" id="{F6384378-F59E-4510-88D6-03C451F195DC}"/>
                </a:ext>
              </a:extLst>
            </p:cNvPr>
            <p:cNvSpPr/>
            <p:nvPr/>
          </p:nvSpPr>
          <p:spPr>
            <a:xfrm>
              <a:off x="7552601" y="5834827"/>
              <a:ext cx="144000" cy="144000"/>
            </a:xfrm>
            <a:prstGeom prst="rect">
              <a:avLst/>
            </a:prstGeom>
            <a:solidFill>
              <a:srgbClr val="D78974"/>
            </a:solidFill>
            <a:ln w="12700">
              <a:solidFill>
                <a:srgbClr val="D7897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Textfeld 22">
              <a:extLst>
                <a:ext uri="{FF2B5EF4-FFF2-40B4-BE49-F238E27FC236}">
                  <a16:creationId xmlns:a16="http://schemas.microsoft.com/office/drawing/2014/main" id="{8ABEE271-D86A-4BEE-A9FF-A0633589A676}"/>
                </a:ext>
              </a:extLst>
            </p:cNvPr>
            <p:cNvSpPr txBox="1"/>
            <p:nvPr/>
          </p:nvSpPr>
          <p:spPr>
            <a:xfrm>
              <a:off x="755874" y="5220741"/>
              <a:ext cx="3241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dirty="0"/>
                <a:t>A</a:t>
              </a:r>
              <a:endParaRPr lang="en-GB" b="1" dirty="0"/>
            </a:p>
          </p:txBody>
        </p:sp>
        <p:sp>
          <p:nvSpPr>
            <p:cNvPr id="21" name="Textfeld 23">
              <a:extLst>
                <a:ext uri="{FF2B5EF4-FFF2-40B4-BE49-F238E27FC236}">
                  <a16:creationId xmlns:a16="http://schemas.microsoft.com/office/drawing/2014/main" id="{5B7C8193-B1BE-482F-9FA3-D795EE58FE9E}"/>
                </a:ext>
              </a:extLst>
            </p:cNvPr>
            <p:cNvSpPr txBox="1"/>
            <p:nvPr/>
          </p:nvSpPr>
          <p:spPr>
            <a:xfrm>
              <a:off x="4692566" y="5220741"/>
              <a:ext cx="3145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dirty="0"/>
                <a:t>B</a:t>
              </a:r>
              <a:endParaRPr lang="en-GB" b="1" dirty="0"/>
            </a:p>
          </p:txBody>
        </p:sp>
        <p:sp>
          <p:nvSpPr>
            <p:cNvPr id="22" name="Textfeld 24">
              <a:extLst>
                <a:ext uri="{FF2B5EF4-FFF2-40B4-BE49-F238E27FC236}">
                  <a16:creationId xmlns:a16="http://schemas.microsoft.com/office/drawing/2014/main" id="{7407AA11-B50F-4578-B6A2-C320FAF1BF9C}"/>
                </a:ext>
              </a:extLst>
            </p:cNvPr>
            <p:cNvSpPr txBox="1"/>
            <p:nvPr/>
          </p:nvSpPr>
          <p:spPr>
            <a:xfrm>
              <a:off x="743843" y="5696761"/>
              <a:ext cx="18649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dirty="0" err="1"/>
                <a:t>joined</a:t>
              </a:r>
              <a:r>
                <a:rPr lang="de-DE" b="1" dirty="0"/>
                <a:t> </a:t>
              </a:r>
              <a:r>
                <a:rPr lang="de-DE" b="1" dirty="0" err="1"/>
                <a:t>and</a:t>
              </a:r>
              <a:r>
                <a:rPr lang="de-DE" b="1" dirty="0"/>
                <a:t> </a:t>
              </a:r>
              <a:r>
                <a:rPr lang="de-DE" b="1" dirty="0" err="1"/>
                <a:t>sorted</a:t>
              </a:r>
              <a:endParaRPr lang="en-GB" b="1" dirty="0"/>
            </a:p>
          </p:txBody>
        </p:sp>
        <p:sp>
          <p:nvSpPr>
            <p:cNvPr id="23" name="Rechteck 25">
              <a:extLst>
                <a:ext uri="{FF2B5EF4-FFF2-40B4-BE49-F238E27FC236}">
                  <a16:creationId xmlns:a16="http://schemas.microsoft.com/office/drawing/2014/main" id="{C552F50F-C51F-44A0-A370-45D0E676E324}"/>
                </a:ext>
              </a:extLst>
            </p:cNvPr>
            <p:cNvSpPr/>
            <p:nvPr/>
          </p:nvSpPr>
          <p:spPr>
            <a:xfrm>
              <a:off x="2634626" y="5834827"/>
              <a:ext cx="144000" cy="144000"/>
            </a:xfrm>
            <a:prstGeom prst="rect">
              <a:avLst/>
            </a:prstGeom>
            <a:solidFill>
              <a:srgbClr val="4C7488"/>
            </a:solidFill>
            <a:ln w="12700">
              <a:solidFill>
                <a:srgbClr val="4C748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Rechteck 26">
              <a:extLst>
                <a:ext uri="{FF2B5EF4-FFF2-40B4-BE49-F238E27FC236}">
                  <a16:creationId xmlns:a16="http://schemas.microsoft.com/office/drawing/2014/main" id="{B04821F7-2C8B-4996-B6FE-2E25ED3BA885}"/>
                </a:ext>
              </a:extLst>
            </p:cNvPr>
            <p:cNvSpPr/>
            <p:nvPr/>
          </p:nvSpPr>
          <p:spPr>
            <a:xfrm>
              <a:off x="2923919" y="5834827"/>
              <a:ext cx="144000" cy="144000"/>
            </a:xfrm>
            <a:prstGeom prst="rect">
              <a:avLst/>
            </a:prstGeom>
            <a:solidFill>
              <a:srgbClr val="4C7488"/>
            </a:solidFill>
            <a:ln w="12700">
              <a:solidFill>
                <a:srgbClr val="4C748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Rechteck 27">
              <a:extLst>
                <a:ext uri="{FF2B5EF4-FFF2-40B4-BE49-F238E27FC236}">
                  <a16:creationId xmlns:a16="http://schemas.microsoft.com/office/drawing/2014/main" id="{F4948F65-44D5-4232-AF9D-1F42E19D8DEA}"/>
                </a:ext>
              </a:extLst>
            </p:cNvPr>
            <p:cNvSpPr/>
            <p:nvPr/>
          </p:nvSpPr>
          <p:spPr>
            <a:xfrm>
              <a:off x="5238263" y="5834827"/>
              <a:ext cx="144000" cy="144000"/>
            </a:xfrm>
            <a:prstGeom prst="rect">
              <a:avLst/>
            </a:prstGeom>
            <a:solidFill>
              <a:srgbClr val="4C7488"/>
            </a:solidFill>
            <a:ln w="12700">
              <a:solidFill>
                <a:srgbClr val="4C748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Rechteck 28">
              <a:extLst>
                <a:ext uri="{FF2B5EF4-FFF2-40B4-BE49-F238E27FC236}">
                  <a16:creationId xmlns:a16="http://schemas.microsoft.com/office/drawing/2014/main" id="{C1B9D82A-EEE2-4B9B-8CCE-A918D3D87E01}"/>
                </a:ext>
              </a:extLst>
            </p:cNvPr>
            <p:cNvSpPr/>
            <p:nvPr/>
          </p:nvSpPr>
          <p:spPr>
            <a:xfrm>
              <a:off x="3502505" y="5834827"/>
              <a:ext cx="144000" cy="144000"/>
            </a:xfrm>
            <a:prstGeom prst="rect">
              <a:avLst/>
            </a:prstGeom>
            <a:solidFill>
              <a:srgbClr val="4C7488"/>
            </a:solidFill>
            <a:ln w="12700">
              <a:solidFill>
                <a:srgbClr val="4C748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Rechteck 29">
              <a:extLst>
                <a:ext uri="{FF2B5EF4-FFF2-40B4-BE49-F238E27FC236}">
                  <a16:creationId xmlns:a16="http://schemas.microsoft.com/office/drawing/2014/main" id="{C4BBB7CB-E010-4909-855E-4BCDA8380F8D}"/>
                </a:ext>
              </a:extLst>
            </p:cNvPr>
            <p:cNvSpPr/>
            <p:nvPr/>
          </p:nvSpPr>
          <p:spPr>
            <a:xfrm>
              <a:off x="3791798" y="5834827"/>
              <a:ext cx="144000" cy="144000"/>
            </a:xfrm>
            <a:prstGeom prst="rect">
              <a:avLst/>
            </a:prstGeom>
            <a:solidFill>
              <a:srgbClr val="4C7488"/>
            </a:solidFill>
            <a:ln w="12700">
              <a:solidFill>
                <a:srgbClr val="4C748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Rechteck 30">
              <a:extLst>
                <a:ext uri="{FF2B5EF4-FFF2-40B4-BE49-F238E27FC236}">
                  <a16:creationId xmlns:a16="http://schemas.microsoft.com/office/drawing/2014/main" id="{928D9F4E-218A-44AE-8C72-DC46C68D0C7D}"/>
                </a:ext>
              </a:extLst>
            </p:cNvPr>
            <p:cNvSpPr/>
            <p:nvPr/>
          </p:nvSpPr>
          <p:spPr>
            <a:xfrm>
              <a:off x="5816849" y="5834827"/>
              <a:ext cx="144000" cy="144000"/>
            </a:xfrm>
            <a:prstGeom prst="rect">
              <a:avLst/>
            </a:prstGeom>
            <a:solidFill>
              <a:srgbClr val="4C7488"/>
            </a:solidFill>
            <a:ln w="12700">
              <a:solidFill>
                <a:srgbClr val="4C748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" name="Rechteck 31">
              <a:extLst>
                <a:ext uri="{FF2B5EF4-FFF2-40B4-BE49-F238E27FC236}">
                  <a16:creationId xmlns:a16="http://schemas.microsoft.com/office/drawing/2014/main" id="{DA79742B-3802-4568-BA71-B8ECF6AA7E33}"/>
                </a:ext>
              </a:extLst>
            </p:cNvPr>
            <p:cNvSpPr/>
            <p:nvPr/>
          </p:nvSpPr>
          <p:spPr>
            <a:xfrm>
              <a:off x="6395435" y="5834827"/>
              <a:ext cx="144000" cy="144000"/>
            </a:xfrm>
            <a:prstGeom prst="rect">
              <a:avLst/>
            </a:prstGeom>
            <a:solidFill>
              <a:srgbClr val="4C7488"/>
            </a:solidFill>
            <a:ln w="12700">
              <a:solidFill>
                <a:srgbClr val="4C748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Rechteck 32">
              <a:extLst>
                <a:ext uri="{FF2B5EF4-FFF2-40B4-BE49-F238E27FC236}">
                  <a16:creationId xmlns:a16="http://schemas.microsoft.com/office/drawing/2014/main" id="{22BAC703-E119-477E-B30B-34D93E40853B}"/>
                </a:ext>
              </a:extLst>
            </p:cNvPr>
            <p:cNvSpPr/>
            <p:nvPr/>
          </p:nvSpPr>
          <p:spPr>
            <a:xfrm>
              <a:off x="4659677" y="5834827"/>
              <a:ext cx="144000" cy="144000"/>
            </a:xfrm>
            <a:prstGeom prst="rect">
              <a:avLst/>
            </a:prstGeom>
            <a:solidFill>
              <a:srgbClr val="4C7488"/>
            </a:solidFill>
            <a:ln w="12700">
              <a:solidFill>
                <a:srgbClr val="4C748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" name="Rechteck 33">
              <a:extLst>
                <a:ext uri="{FF2B5EF4-FFF2-40B4-BE49-F238E27FC236}">
                  <a16:creationId xmlns:a16="http://schemas.microsoft.com/office/drawing/2014/main" id="{CBE5C625-8966-4C99-B8A2-B28C7A22A83F}"/>
                </a:ext>
              </a:extLst>
            </p:cNvPr>
            <p:cNvSpPr/>
            <p:nvPr/>
          </p:nvSpPr>
          <p:spPr>
            <a:xfrm>
              <a:off x="4948970" y="5834827"/>
              <a:ext cx="144000" cy="144000"/>
            </a:xfrm>
            <a:prstGeom prst="rect">
              <a:avLst/>
            </a:prstGeom>
            <a:solidFill>
              <a:srgbClr val="4C7488"/>
            </a:solidFill>
            <a:ln w="12700">
              <a:solidFill>
                <a:srgbClr val="4C748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" name="Rechteck 34">
              <a:extLst>
                <a:ext uri="{FF2B5EF4-FFF2-40B4-BE49-F238E27FC236}">
                  <a16:creationId xmlns:a16="http://schemas.microsoft.com/office/drawing/2014/main" id="{5A0929BA-2D48-4E57-9CD8-9B1F70F41397}"/>
                </a:ext>
              </a:extLst>
            </p:cNvPr>
            <p:cNvSpPr/>
            <p:nvPr/>
          </p:nvSpPr>
          <p:spPr>
            <a:xfrm>
              <a:off x="5499197" y="5358807"/>
              <a:ext cx="144000" cy="144000"/>
            </a:xfrm>
            <a:prstGeom prst="rect">
              <a:avLst/>
            </a:prstGeom>
            <a:solidFill>
              <a:srgbClr val="4C7488"/>
            </a:solidFill>
            <a:ln w="127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Rechteck 35">
              <a:extLst>
                <a:ext uri="{FF2B5EF4-FFF2-40B4-BE49-F238E27FC236}">
                  <a16:creationId xmlns:a16="http://schemas.microsoft.com/office/drawing/2014/main" id="{89F3B093-08B3-41A1-9E16-659C72D4E86C}"/>
                </a:ext>
              </a:extLst>
            </p:cNvPr>
            <p:cNvSpPr/>
            <p:nvPr/>
          </p:nvSpPr>
          <p:spPr>
            <a:xfrm>
              <a:off x="6077783" y="5358807"/>
              <a:ext cx="144000" cy="144000"/>
            </a:xfrm>
            <a:prstGeom prst="rect">
              <a:avLst/>
            </a:prstGeom>
            <a:solidFill>
              <a:srgbClr val="4C7488"/>
            </a:solidFill>
            <a:ln w="127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Rechteck 36">
              <a:extLst>
                <a:ext uri="{FF2B5EF4-FFF2-40B4-BE49-F238E27FC236}">
                  <a16:creationId xmlns:a16="http://schemas.microsoft.com/office/drawing/2014/main" id="{B657164E-7637-4FC7-9A98-42E3FDE1C5ED}"/>
                </a:ext>
              </a:extLst>
            </p:cNvPr>
            <p:cNvSpPr/>
            <p:nvPr/>
          </p:nvSpPr>
          <p:spPr>
            <a:xfrm>
              <a:off x="6656369" y="5358807"/>
              <a:ext cx="144000" cy="144000"/>
            </a:xfrm>
            <a:prstGeom prst="rect">
              <a:avLst/>
            </a:prstGeom>
            <a:solidFill>
              <a:srgbClr val="4C7488"/>
            </a:solidFill>
            <a:ln w="127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" name="Rechteck 37">
              <a:extLst>
                <a:ext uri="{FF2B5EF4-FFF2-40B4-BE49-F238E27FC236}">
                  <a16:creationId xmlns:a16="http://schemas.microsoft.com/office/drawing/2014/main" id="{543E6BFC-9BCB-4F69-B371-349BE604A6D9}"/>
                </a:ext>
              </a:extLst>
            </p:cNvPr>
            <p:cNvSpPr/>
            <p:nvPr/>
          </p:nvSpPr>
          <p:spPr>
            <a:xfrm>
              <a:off x="6945662" y="5358807"/>
              <a:ext cx="144000" cy="144000"/>
            </a:xfrm>
            <a:prstGeom prst="rect">
              <a:avLst/>
            </a:prstGeom>
            <a:solidFill>
              <a:srgbClr val="4C7488"/>
            </a:solidFill>
            <a:ln w="127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" name="Rechteck 38">
              <a:extLst>
                <a:ext uri="{FF2B5EF4-FFF2-40B4-BE49-F238E27FC236}">
                  <a16:creationId xmlns:a16="http://schemas.microsoft.com/office/drawing/2014/main" id="{82E6F32E-968A-42AE-AC82-CBECBF706D21}"/>
                </a:ext>
              </a:extLst>
            </p:cNvPr>
            <p:cNvSpPr/>
            <p:nvPr/>
          </p:nvSpPr>
          <p:spPr>
            <a:xfrm>
              <a:off x="7234955" y="5358807"/>
              <a:ext cx="144000" cy="144000"/>
            </a:xfrm>
            <a:prstGeom prst="rect">
              <a:avLst/>
            </a:prstGeom>
            <a:solidFill>
              <a:srgbClr val="4C7488"/>
            </a:solidFill>
            <a:ln w="127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" name="Rechteck 39">
              <a:extLst>
                <a:ext uri="{FF2B5EF4-FFF2-40B4-BE49-F238E27FC236}">
                  <a16:creationId xmlns:a16="http://schemas.microsoft.com/office/drawing/2014/main" id="{2092A3E3-4A5D-46EE-AF59-79C1A87973F8}"/>
                </a:ext>
              </a:extLst>
            </p:cNvPr>
            <p:cNvSpPr/>
            <p:nvPr/>
          </p:nvSpPr>
          <p:spPr>
            <a:xfrm>
              <a:off x="7524242" y="5358807"/>
              <a:ext cx="144000" cy="144000"/>
            </a:xfrm>
            <a:prstGeom prst="rect">
              <a:avLst/>
            </a:prstGeom>
            <a:solidFill>
              <a:srgbClr val="4C7488"/>
            </a:solidFill>
            <a:ln w="127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" name="Rechteck 40">
              <a:extLst>
                <a:ext uri="{FF2B5EF4-FFF2-40B4-BE49-F238E27FC236}">
                  <a16:creationId xmlns:a16="http://schemas.microsoft.com/office/drawing/2014/main" id="{D28D0D3F-8CBB-47BB-9439-04405A7841C5}"/>
                </a:ext>
              </a:extLst>
            </p:cNvPr>
            <p:cNvSpPr/>
            <p:nvPr/>
          </p:nvSpPr>
          <p:spPr>
            <a:xfrm>
              <a:off x="5209904" y="5358807"/>
              <a:ext cx="144000" cy="144000"/>
            </a:xfrm>
            <a:prstGeom prst="rect">
              <a:avLst/>
            </a:prstGeom>
            <a:solidFill>
              <a:srgbClr val="4C7488"/>
            </a:solidFill>
            <a:ln w="127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" name="Rechteck 41">
              <a:extLst>
                <a:ext uri="{FF2B5EF4-FFF2-40B4-BE49-F238E27FC236}">
                  <a16:creationId xmlns:a16="http://schemas.microsoft.com/office/drawing/2014/main" id="{08E1743E-9227-49DB-AFA7-1B63B45BD1C1}"/>
                </a:ext>
              </a:extLst>
            </p:cNvPr>
            <p:cNvSpPr/>
            <p:nvPr/>
          </p:nvSpPr>
          <p:spPr>
            <a:xfrm>
              <a:off x="5788490" y="5358807"/>
              <a:ext cx="144000" cy="144000"/>
            </a:xfrm>
            <a:prstGeom prst="rect">
              <a:avLst/>
            </a:prstGeom>
            <a:solidFill>
              <a:srgbClr val="4C7488"/>
            </a:solidFill>
            <a:ln w="127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" name="Rechteck 42">
              <a:extLst>
                <a:ext uri="{FF2B5EF4-FFF2-40B4-BE49-F238E27FC236}">
                  <a16:creationId xmlns:a16="http://schemas.microsoft.com/office/drawing/2014/main" id="{05DDF4D2-1CDC-4F8F-84B2-18D51EFFAC0E}"/>
                </a:ext>
              </a:extLst>
            </p:cNvPr>
            <p:cNvSpPr/>
            <p:nvPr/>
          </p:nvSpPr>
          <p:spPr>
            <a:xfrm>
              <a:off x="6367076" y="5358807"/>
              <a:ext cx="144000" cy="144000"/>
            </a:xfrm>
            <a:prstGeom prst="rect">
              <a:avLst/>
            </a:prstGeom>
            <a:solidFill>
              <a:srgbClr val="4C7488"/>
            </a:solidFill>
            <a:ln w="127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2459538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104A6DA-3E61-4387-ADA6-60260F9625E7}"/>
              </a:ext>
            </a:extLst>
          </p:cNvPr>
          <p:cNvGrpSpPr/>
          <p:nvPr/>
        </p:nvGrpSpPr>
        <p:grpSpPr>
          <a:xfrm>
            <a:off x="2242599" y="1007589"/>
            <a:ext cx="7706801" cy="4683914"/>
            <a:chOff x="2242599" y="1007589"/>
            <a:chExt cx="7706801" cy="468391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408B868-7540-4F63-81B7-03042648EAE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2599" y="1166497"/>
              <a:ext cx="7706801" cy="4525006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703E170-921F-4526-BF8D-2F06ADBBF0C2}"/>
                </a:ext>
              </a:extLst>
            </p:cNvPr>
            <p:cNvSpPr txBox="1"/>
            <p:nvPr/>
          </p:nvSpPr>
          <p:spPr>
            <a:xfrm>
              <a:off x="3159616" y="1007589"/>
              <a:ext cx="3013656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de-DE" dirty="0" err="1"/>
                <a:t>Residuals</a:t>
              </a:r>
              <a:r>
                <a:rPr lang="de-DE" dirty="0"/>
                <a:t> </a:t>
              </a:r>
              <a:r>
                <a:rPr lang="de-DE" dirty="0" err="1"/>
                <a:t>to</a:t>
              </a:r>
              <a:r>
                <a:rPr lang="de-DE" dirty="0"/>
                <a:t> </a:t>
              </a:r>
              <a:r>
                <a:rPr lang="de-DE" dirty="0" err="1"/>
                <a:t>mean</a:t>
              </a:r>
              <a:endParaRPr lang="en-GB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B045A44-7CCB-4825-BB25-442E8D3030AC}"/>
                </a:ext>
              </a:extLst>
            </p:cNvPr>
            <p:cNvSpPr txBox="1"/>
            <p:nvPr/>
          </p:nvSpPr>
          <p:spPr>
            <a:xfrm>
              <a:off x="6935744" y="1014987"/>
              <a:ext cx="3013656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de-DE" dirty="0" err="1"/>
                <a:t>Residuals</a:t>
              </a:r>
              <a:r>
                <a:rPr lang="de-DE" dirty="0"/>
                <a:t> </a:t>
              </a:r>
              <a:r>
                <a:rPr lang="de-DE" dirty="0" err="1"/>
                <a:t>to</a:t>
              </a:r>
              <a:r>
                <a:rPr lang="de-DE" dirty="0"/>
                <a:t> </a:t>
              </a:r>
              <a:r>
                <a:rPr lang="de-DE" dirty="0" err="1"/>
                <a:t>regression</a:t>
              </a:r>
              <a:r>
                <a:rPr lang="de-DE" dirty="0"/>
                <a:t> </a:t>
              </a:r>
              <a:r>
                <a:rPr lang="de-DE" dirty="0" err="1"/>
                <a:t>line</a:t>
              </a:r>
              <a:endParaRPr lang="en-GB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6A3A12E-AD9D-4047-99CC-FCA865D38A1E}"/>
                </a:ext>
              </a:extLst>
            </p:cNvPr>
            <p:cNvSpPr txBox="1"/>
            <p:nvPr/>
          </p:nvSpPr>
          <p:spPr>
            <a:xfrm>
              <a:off x="3159616" y="3529702"/>
              <a:ext cx="3013656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de-DE" dirty="0" err="1"/>
                <a:t>Residuals</a:t>
              </a:r>
              <a:r>
                <a:rPr lang="de-DE" dirty="0"/>
                <a:t> </a:t>
              </a:r>
              <a:r>
                <a:rPr lang="de-DE" dirty="0" err="1"/>
                <a:t>to</a:t>
              </a:r>
              <a:r>
                <a:rPr lang="de-DE" dirty="0"/>
                <a:t> </a:t>
              </a:r>
              <a:r>
                <a:rPr lang="de-DE" dirty="0" err="1"/>
                <a:t>joint</a:t>
              </a:r>
              <a:r>
                <a:rPr lang="de-DE" dirty="0"/>
                <a:t> </a:t>
              </a:r>
              <a:r>
                <a:rPr lang="de-DE" dirty="0" err="1"/>
                <a:t>mean</a:t>
              </a:r>
              <a:endParaRPr lang="en-GB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EDE11C3-4B0C-4FE2-ACD5-2502CFC6D4DF}"/>
                </a:ext>
              </a:extLst>
            </p:cNvPr>
            <p:cNvSpPr txBox="1"/>
            <p:nvPr/>
          </p:nvSpPr>
          <p:spPr>
            <a:xfrm>
              <a:off x="6935744" y="3529702"/>
              <a:ext cx="3013656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de-DE" dirty="0" err="1"/>
                <a:t>Residuals</a:t>
              </a:r>
              <a:r>
                <a:rPr lang="de-DE" dirty="0"/>
                <a:t> </a:t>
              </a:r>
              <a:r>
                <a:rPr lang="de-DE" dirty="0" err="1"/>
                <a:t>to</a:t>
              </a:r>
              <a:r>
                <a:rPr lang="de-DE" dirty="0"/>
                <a:t> separate </a:t>
              </a:r>
              <a:r>
                <a:rPr lang="de-DE" dirty="0" err="1"/>
                <a:t>means</a:t>
              </a:r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832580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CA09203D-7266-4F5F-AE0D-B49737161572}"/>
              </a:ext>
            </a:extLst>
          </p:cNvPr>
          <p:cNvGrpSpPr/>
          <p:nvPr/>
        </p:nvGrpSpPr>
        <p:grpSpPr>
          <a:xfrm>
            <a:off x="196973" y="624132"/>
            <a:ext cx="11934767" cy="5906683"/>
            <a:chOff x="196973" y="624132"/>
            <a:chExt cx="11934767" cy="5906683"/>
          </a:xfrm>
        </p:grpSpPr>
        <p:sp>
          <p:nvSpPr>
            <p:cNvPr id="2" name="Speech Bubble: Rectangle with Corners Rounded 1">
              <a:extLst>
                <a:ext uri="{FF2B5EF4-FFF2-40B4-BE49-F238E27FC236}">
                  <a16:creationId xmlns:a16="http://schemas.microsoft.com/office/drawing/2014/main" id="{94F6D00F-E60C-454E-880B-650B3DCCF584}"/>
                </a:ext>
              </a:extLst>
            </p:cNvPr>
            <p:cNvSpPr/>
            <p:nvPr/>
          </p:nvSpPr>
          <p:spPr>
            <a:xfrm>
              <a:off x="3671054" y="683477"/>
              <a:ext cx="2673833" cy="1211716"/>
            </a:xfrm>
            <a:prstGeom prst="wedgeRoundRectCallou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How did past amber forests look like in Asia?</a:t>
              </a:r>
            </a:p>
          </p:txBody>
        </p:sp>
        <p:sp>
          <p:nvSpPr>
            <p:cNvPr id="4" name="Speech Bubble: Rectangle with Corners Rounded 3">
              <a:extLst>
                <a:ext uri="{FF2B5EF4-FFF2-40B4-BE49-F238E27FC236}">
                  <a16:creationId xmlns:a16="http://schemas.microsoft.com/office/drawing/2014/main" id="{9FD3BD61-1CAC-4474-B3BF-2DAFFC2A5377}"/>
                </a:ext>
              </a:extLst>
            </p:cNvPr>
            <p:cNvSpPr/>
            <p:nvPr/>
          </p:nvSpPr>
          <p:spPr>
            <a:xfrm>
              <a:off x="344973" y="2664069"/>
              <a:ext cx="2398227" cy="1271537"/>
            </a:xfrm>
            <a:prstGeom prst="wedgeRoundRectCallou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Emotional processing in the brain</a:t>
              </a:r>
            </a:p>
          </p:txBody>
        </p:sp>
        <p:sp>
          <p:nvSpPr>
            <p:cNvPr id="6" name="Speech Bubble: Rectangle with Corners Rounded 5">
              <a:extLst>
                <a:ext uri="{FF2B5EF4-FFF2-40B4-BE49-F238E27FC236}">
                  <a16:creationId xmlns:a16="http://schemas.microsoft.com/office/drawing/2014/main" id="{696B0D38-143B-4046-A732-CDB5EFCDFE4A}"/>
                </a:ext>
              </a:extLst>
            </p:cNvPr>
            <p:cNvSpPr/>
            <p:nvPr/>
          </p:nvSpPr>
          <p:spPr>
            <a:xfrm>
              <a:off x="3152702" y="2237277"/>
              <a:ext cx="3631174" cy="1957358"/>
            </a:xfrm>
            <a:prstGeom prst="wedgeRoundRectCallou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Does the reuse of pineapple residue through soil incorporation in pineapple cultivation effective to improve nutrient cycling and C sequestration in the soil?</a:t>
              </a:r>
              <a:endParaRPr lang="en-GB" b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" name="Speech Bubble: Rectangle with Corners Rounded 6">
              <a:extLst>
                <a:ext uri="{FF2B5EF4-FFF2-40B4-BE49-F238E27FC236}">
                  <a16:creationId xmlns:a16="http://schemas.microsoft.com/office/drawing/2014/main" id="{49DB29B5-99B2-4571-9E20-6087DFD90881}"/>
                </a:ext>
              </a:extLst>
            </p:cNvPr>
            <p:cNvSpPr/>
            <p:nvPr/>
          </p:nvSpPr>
          <p:spPr>
            <a:xfrm>
              <a:off x="6752406" y="683477"/>
              <a:ext cx="2488697" cy="1183080"/>
            </a:xfrm>
            <a:prstGeom prst="wedgeRoundRectCallou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Cell assay development and urinary excretion studies</a:t>
              </a:r>
              <a:endParaRPr lang="en-GB" b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" name="Speech Bubble: Rectangle with Corners Rounded 7">
              <a:extLst>
                <a:ext uri="{FF2B5EF4-FFF2-40B4-BE49-F238E27FC236}">
                  <a16:creationId xmlns:a16="http://schemas.microsoft.com/office/drawing/2014/main" id="{F30A97A3-2881-4EAD-A6BD-782C4FB3DEEE}"/>
                </a:ext>
              </a:extLst>
            </p:cNvPr>
            <p:cNvSpPr/>
            <p:nvPr/>
          </p:nvSpPr>
          <p:spPr>
            <a:xfrm>
              <a:off x="9846532" y="624132"/>
              <a:ext cx="1695333" cy="1003960"/>
            </a:xfrm>
            <a:prstGeom prst="wedgeRoundRectCallou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Biodegradable polymers</a:t>
              </a:r>
              <a:endParaRPr lang="en-GB" b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0" name="Speech Bubble: Rectangle with Corners Rounded 9">
              <a:extLst>
                <a:ext uri="{FF2B5EF4-FFF2-40B4-BE49-F238E27FC236}">
                  <a16:creationId xmlns:a16="http://schemas.microsoft.com/office/drawing/2014/main" id="{E437DD8E-3FEC-464C-9206-AB2CE39943D8}"/>
                </a:ext>
              </a:extLst>
            </p:cNvPr>
            <p:cNvSpPr/>
            <p:nvPr/>
          </p:nvSpPr>
          <p:spPr>
            <a:xfrm>
              <a:off x="344973" y="683477"/>
              <a:ext cx="2875084" cy="1529861"/>
            </a:xfrm>
            <a:prstGeom prst="wedgeRoundRectCallou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Associations between behaviour and gut microbiota in laying hens</a:t>
              </a:r>
            </a:p>
          </p:txBody>
        </p:sp>
        <p:sp>
          <p:nvSpPr>
            <p:cNvPr id="11" name="Speech Bubble: Rectangle with Corners Rounded 10">
              <a:extLst>
                <a:ext uri="{FF2B5EF4-FFF2-40B4-BE49-F238E27FC236}">
                  <a16:creationId xmlns:a16="http://schemas.microsoft.com/office/drawing/2014/main" id="{EF355C5B-D9B4-4D80-BA68-B7A6E4388EAD}"/>
                </a:ext>
              </a:extLst>
            </p:cNvPr>
            <p:cNvSpPr/>
            <p:nvPr/>
          </p:nvSpPr>
          <p:spPr>
            <a:xfrm>
              <a:off x="3338279" y="4761455"/>
              <a:ext cx="2875084" cy="1529861"/>
            </a:xfrm>
            <a:prstGeom prst="wedgeRoundRectCallou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Dissect epidermal cell development in Arabidopsis via single-cell technology</a:t>
              </a:r>
            </a:p>
          </p:txBody>
        </p:sp>
        <p:sp>
          <p:nvSpPr>
            <p:cNvPr id="12" name="Speech Bubble: Rectangle with Corners Rounded 11">
              <a:extLst>
                <a:ext uri="{FF2B5EF4-FFF2-40B4-BE49-F238E27FC236}">
                  <a16:creationId xmlns:a16="http://schemas.microsoft.com/office/drawing/2014/main" id="{A552895A-8CDA-4580-A619-8511C4621B7C}"/>
                </a:ext>
              </a:extLst>
            </p:cNvPr>
            <p:cNvSpPr/>
            <p:nvPr/>
          </p:nvSpPr>
          <p:spPr>
            <a:xfrm>
              <a:off x="6894537" y="2165429"/>
              <a:ext cx="2225406" cy="1134408"/>
            </a:xfrm>
            <a:prstGeom prst="wedgeRoundRectCallou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What effect has air pollution on skin? </a:t>
              </a:r>
              <a:endParaRPr lang="en-GB" b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4" name="Speech Bubble: Rectangle with Corners Rounded 13">
              <a:extLst>
                <a:ext uri="{FF2B5EF4-FFF2-40B4-BE49-F238E27FC236}">
                  <a16:creationId xmlns:a16="http://schemas.microsoft.com/office/drawing/2014/main" id="{F5B4DFF0-DD14-469F-B2CC-C07CF8B37BA2}"/>
                </a:ext>
              </a:extLst>
            </p:cNvPr>
            <p:cNvSpPr/>
            <p:nvPr/>
          </p:nvSpPr>
          <p:spPr>
            <a:xfrm>
              <a:off x="9241103" y="3823915"/>
              <a:ext cx="2875084" cy="1529861"/>
            </a:xfrm>
            <a:prstGeom prst="wedgeRoundRectCallou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How does the hepatic thyroid hormone status change on modulating hepatic deiodinase enzyme?</a:t>
              </a:r>
              <a:endParaRPr lang="en-GB" b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5" name="Speech Bubble: Rectangle with Corners Rounded 14">
              <a:extLst>
                <a:ext uri="{FF2B5EF4-FFF2-40B4-BE49-F238E27FC236}">
                  <a16:creationId xmlns:a16="http://schemas.microsoft.com/office/drawing/2014/main" id="{5965DA64-7ADF-479E-8290-900AAB6F8E05}"/>
                </a:ext>
              </a:extLst>
            </p:cNvPr>
            <p:cNvSpPr/>
            <p:nvPr/>
          </p:nvSpPr>
          <p:spPr>
            <a:xfrm>
              <a:off x="6957908" y="3711516"/>
              <a:ext cx="1538685" cy="877329"/>
            </a:xfrm>
            <a:prstGeom prst="wedgeRoundRectCallou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Chicken immunology</a:t>
              </a:r>
              <a:endParaRPr lang="en-GB" b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6" name="Speech Bubble: Rectangle with Corners Rounded 15">
              <a:extLst>
                <a:ext uri="{FF2B5EF4-FFF2-40B4-BE49-F238E27FC236}">
                  <a16:creationId xmlns:a16="http://schemas.microsoft.com/office/drawing/2014/main" id="{224A2C28-22EF-4DC2-85F4-747474DFAC2D}"/>
                </a:ext>
              </a:extLst>
            </p:cNvPr>
            <p:cNvSpPr/>
            <p:nvPr/>
          </p:nvSpPr>
          <p:spPr>
            <a:xfrm>
              <a:off x="6271505" y="5000954"/>
              <a:ext cx="2875084" cy="1529861"/>
            </a:xfrm>
            <a:prstGeom prst="wedgeRoundRectCallou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What influence do shocks and crisis situations have on individual food </a:t>
              </a:r>
              <a:r>
                <a:rPr lang="en-GB" dirty="0" err="1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behavior</a:t>
              </a:r>
              <a:r>
                <a:rPr lang="en-GB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?</a:t>
              </a:r>
              <a:endParaRPr lang="en-GB" b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7" name="Speech Bubble: Rectangle with Corners Rounded 16">
              <a:extLst>
                <a:ext uri="{FF2B5EF4-FFF2-40B4-BE49-F238E27FC236}">
                  <a16:creationId xmlns:a16="http://schemas.microsoft.com/office/drawing/2014/main" id="{EFBB7F63-BBB7-4298-A377-13342BB9D2BF}"/>
                </a:ext>
              </a:extLst>
            </p:cNvPr>
            <p:cNvSpPr/>
            <p:nvPr/>
          </p:nvSpPr>
          <p:spPr>
            <a:xfrm>
              <a:off x="196973" y="4236024"/>
              <a:ext cx="3023084" cy="1529861"/>
            </a:xfrm>
            <a:prstGeom prst="wedgeRoundRectCallou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Influence of various pharmaceuticals on human UDP-glucuronosyltransferase activity</a:t>
              </a:r>
              <a:endParaRPr lang="en-GB" b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8" name="Speech Bubble: Rectangle with Corners Rounded 17">
              <a:extLst>
                <a:ext uri="{FF2B5EF4-FFF2-40B4-BE49-F238E27FC236}">
                  <a16:creationId xmlns:a16="http://schemas.microsoft.com/office/drawing/2014/main" id="{41C1A95E-2543-4EB4-A8B4-5FD2A00D8E9E}"/>
                </a:ext>
              </a:extLst>
            </p:cNvPr>
            <p:cNvSpPr/>
            <p:nvPr/>
          </p:nvSpPr>
          <p:spPr>
            <a:xfrm>
              <a:off x="9256656" y="1967314"/>
              <a:ext cx="2875084" cy="1529861"/>
            </a:xfrm>
            <a:prstGeom prst="wedgeRoundRectCallou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Nitrogen inefficiencies, nitrate leaching caused by different organic and mineral fertilization systems.</a:t>
              </a:r>
              <a:endParaRPr lang="en-GB" b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432240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Forms response chart. Question title: Which tools did you use for data analysis so far?. Number of responses: 15 responses.">
            <a:extLst>
              <a:ext uri="{FF2B5EF4-FFF2-40B4-BE49-F238E27FC236}">
                <a16:creationId xmlns:a16="http://schemas.microsoft.com/office/drawing/2014/main" id="{B127B8FA-2569-48DA-ABDD-3FCD6D5222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30225"/>
            <a:ext cx="12192000" cy="579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39872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Forms response chart. Question title: Which of the following data analysis methods do you use regularly?. Number of responses: 15 responses.">
            <a:extLst>
              <a:ext uri="{FF2B5EF4-FFF2-40B4-BE49-F238E27FC236}">
                <a16:creationId xmlns:a16="http://schemas.microsoft.com/office/drawing/2014/main" id="{B1174E61-89CF-4B7D-ABB5-4B0D689390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30225"/>
            <a:ext cx="12192000" cy="579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89329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Forms response chart. Question title: Which type of plot do you use regularly?. Number of responses: 15 responses.">
            <a:extLst>
              <a:ext uri="{FF2B5EF4-FFF2-40B4-BE49-F238E27FC236}">
                <a16:creationId xmlns:a16="http://schemas.microsoft.com/office/drawing/2014/main" id="{805400D7-75B2-4278-BA43-63DC9DBF3F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30225"/>
            <a:ext cx="12192000" cy="579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13414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BB84FE9C-489C-4578-901F-8739830D924E}"/>
              </a:ext>
            </a:extLst>
          </p:cNvPr>
          <p:cNvGrpSpPr/>
          <p:nvPr/>
        </p:nvGrpSpPr>
        <p:grpSpPr>
          <a:xfrm>
            <a:off x="1159013" y="1679509"/>
            <a:ext cx="8931535" cy="1922106"/>
            <a:chOff x="1159013" y="1679509"/>
            <a:chExt cx="8931535" cy="1922106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CBF37C33-BA1C-43D8-B622-BCB6A298B473}"/>
                </a:ext>
              </a:extLst>
            </p:cNvPr>
            <p:cNvGrpSpPr/>
            <p:nvPr/>
          </p:nvGrpSpPr>
          <p:grpSpPr>
            <a:xfrm>
              <a:off x="2468464" y="1679509"/>
              <a:ext cx="7622084" cy="1922106"/>
              <a:chOff x="1577398" y="1623527"/>
              <a:chExt cx="7622084" cy="1922106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E8BA64F3-E39E-489A-A760-002018E6EF77}"/>
                  </a:ext>
                </a:extLst>
              </p:cNvPr>
              <p:cNvGrpSpPr/>
              <p:nvPr/>
            </p:nvGrpSpPr>
            <p:grpSpPr>
              <a:xfrm>
                <a:off x="1698171" y="2379306"/>
                <a:ext cx="1110343" cy="466531"/>
                <a:chOff x="1698171" y="2379306"/>
                <a:chExt cx="1110343" cy="466531"/>
              </a:xfrm>
            </p:grpSpPr>
            <p:sp>
              <p:nvSpPr>
                <p:cNvPr id="2" name="Rectangle: Rounded Corners 1">
                  <a:extLst>
                    <a:ext uri="{FF2B5EF4-FFF2-40B4-BE49-F238E27FC236}">
                      <a16:creationId xmlns:a16="http://schemas.microsoft.com/office/drawing/2014/main" id="{7E726F6E-05D0-4023-8039-0C49056FAF88}"/>
                    </a:ext>
                  </a:extLst>
                </p:cNvPr>
                <p:cNvSpPr/>
                <p:nvPr/>
              </p:nvSpPr>
              <p:spPr>
                <a:xfrm>
                  <a:off x="1698171" y="2379306"/>
                  <a:ext cx="1110343" cy="466531"/>
                </a:xfrm>
                <a:prstGeom prst="roundRect">
                  <a:avLst/>
                </a:prstGeom>
                <a:noFill/>
                <a:ln w="28575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600"/>
                </a:p>
              </p:txBody>
            </p:sp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9B2C89E5-D368-4676-9CC8-9D6CBCD991A1}"/>
                    </a:ext>
                  </a:extLst>
                </p:cNvPr>
                <p:cNvSpPr txBox="1"/>
                <p:nvPr/>
              </p:nvSpPr>
              <p:spPr>
                <a:xfrm>
                  <a:off x="1839606" y="2427905"/>
                  <a:ext cx="756938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de-DE" sz="1600" dirty="0"/>
                    <a:t>Import</a:t>
                  </a:r>
                  <a:endParaRPr lang="en-GB" sz="1600" dirty="0"/>
                </a:p>
              </p:txBody>
            </p:sp>
          </p:grpSp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B787B5E3-11EB-4AC7-9FD1-06FF30C948E5}"/>
                  </a:ext>
                </a:extLst>
              </p:cNvPr>
              <p:cNvGrpSpPr/>
              <p:nvPr/>
            </p:nvGrpSpPr>
            <p:grpSpPr>
              <a:xfrm>
                <a:off x="3192548" y="2379305"/>
                <a:ext cx="1110343" cy="466531"/>
                <a:chOff x="1698171" y="2379306"/>
                <a:chExt cx="1110343" cy="466531"/>
              </a:xfrm>
            </p:grpSpPr>
            <p:sp>
              <p:nvSpPr>
                <p:cNvPr id="6" name="Rectangle: Rounded Corners 5">
                  <a:extLst>
                    <a:ext uri="{FF2B5EF4-FFF2-40B4-BE49-F238E27FC236}">
                      <a16:creationId xmlns:a16="http://schemas.microsoft.com/office/drawing/2014/main" id="{E8439089-5BA5-4039-A5D4-1BB0EF7FB2DE}"/>
                    </a:ext>
                  </a:extLst>
                </p:cNvPr>
                <p:cNvSpPr/>
                <p:nvPr/>
              </p:nvSpPr>
              <p:spPr>
                <a:xfrm>
                  <a:off x="1698171" y="2379306"/>
                  <a:ext cx="1110343" cy="466531"/>
                </a:xfrm>
                <a:prstGeom prst="roundRect">
                  <a:avLst/>
                </a:prstGeom>
                <a:noFill/>
                <a:ln w="2857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600"/>
                </a:p>
              </p:txBody>
            </p:sp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9BC2C8CE-52BD-4E83-BE63-7A018D2C3560}"/>
                    </a:ext>
                  </a:extLst>
                </p:cNvPr>
                <p:cNvSpPr txBox="1"/>
                <p:nvPr/>
              </p:nvSpPr>
              <p:spPr>
                <a:xfrm>
                  <a:off x="1965442" y="2427906"/>
                  <a:ext cx="530915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de-DE" sz="1600" dirty="0" err="1"/>
                    <a:t>Tidy</a:t>
                  </a:r>
                  <a:endParaRPr lang="en-GB" sz="1600" dirty="0"/>
                </a:p>
              </p:txBody>
            </p:sp>
          </p:grpSp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2010E102-E641-4C8E-8118-6BD233F1E64C}"/>
                  </a:ext>
                </a:extLst>
              </p:cNvPr>
              <p:cNvGrpSpPr/>
              <p:nvPr/>
            </p:nvGrpSpPr>
            <p:grpSpPr>
              <a:xfrm>
                <a:off x="6122161" y="2845836"/>
                <a:ext cx="1110343" cy="466531"/>
                <a:chOff x="1698171" y="2379306"/>
                <a:chExt cx="1110343" cy="466531"/>
              </a:xfrm>
            </p:grpSpPr>
            <p:sp>
              <p:nvSpPr>
                <p:cNvPr id="9" name="Rectangle: Rounded Corners 8">
                  <a:extLst>
                    <a:ext uri="{FF2B5EF4-FFF2-40B4-BE49-F238E27FC236}">
                      <a16:creationId xmlns:a16="http://schemas.microsoft.com/office/drawing/2014/main" id="{2E214EC3-B465-4E97-965F-810A1C7EE5AC}"/>
                    </a:ext>
                  </a:extLst>
                </p:cNvPr>
                <p:cNvSpPr/>
                <p:nvPr/>
              </p:nvSpPr>
              <p:spPr>
                <a:xfrm>
                  <a:off x="1698171" y="2379306"/>
                  <a:ext cx="1110343" cy="466531"/>
                </a:xfrm>
                <a:prstGeom prst="roundRect">
                  <a:avLst/>
                </a:prstGeom>
                <a:noFill/>
                <a:ln w="28575">
                  <a:solidFill>
                    <a:schemeClr val="accent2"/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600"/>
                </a:p>
              </p:txBody>
            </p:sp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47AA94A4-949E-43F4-9052-A8B4E68FF6E9}"/>
                    </a:ext>
                  </a:extLst>
                </p:cNvPr>
                <p:cNvSpPr txBox="1"/>
                <p:nvPr/>
              </p:nvSpPr>
              <p:spPr>
                <a:xfrm>
                  <a:off x="1958037" y="2432772"/>
                  <a:ext cx="590611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de-DE" sz="1600" dirty="0" err="1"/>
                    <a:t>Stats</a:t>
                  </a:r>
                  <a:endParaRPr lang="en-GB" sz="1600" dirty="0"/>
                </a:p>
              </p:txBody>
            </p:sp>
          </p:grp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A6BF0312-7D1C-45E9-BC9E-2367E44B8055}"/>
                  </a:ext>
                </a:extLst>
              </p:cNvPr>
              <p:cNvGrpSpPr/>
              <p:nvPr/>
            </p:nvGrpSpPr>
            <p:grpSpPr>
              <a:xfrm>
                <a:off x="6125795" y="1835020"/>
                <a:ext cx="1110343" cy="466531"/>
                <a:chOff x="1736271" y="2379306"/>
                <a:chExt cx="1110343" cy="466531"/>
              </a:xfrm>
            </p:grpSpPr>
            <p:sp>
              <p:nvSpPr>
                <p:cNvPr id="12" name="Rectangle: Rounded Corners 11">
                  <a:extLst>
                    <a:ext uri="{FF2B5EF4-FFF2-40B4-BE49-F238E27FC236}">
                      <a16:creationId xmlns:a16="http://schemas.microsoft.com/office/drawing/2014/main" id="{D16CAAED-5700-46EE-B498-B5082D120109}"/>
                    </a:ext>
                  </a:extLst>
                </p:cNvPr>
                <p:cNvSpPr/>
                <p:nvPr/>
              </p:nvSpPr>
              <p:spPr>
                <a:xfrm>
                  <a:off x="1736271" y="2379306"/>
                  <a:ext cx="1110343" cy="466531"/>
                </a:xfrm>
                <a:prstGeom prst="roundRect">
                  <a:avLst/>
                </a:prstGeom>
                <a:noFill/>
                <a:ln w="28575"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600" dirty="0"/>
                </a:p>
              </p:txBody>
            </p:sp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A470E376-3E99-4170-97B7-B9C4D2BE31E5}"/>
                    </a:ext>
                  </a:extLst>
                </p:cNvPr>
                <p:cNvSpPr txBox="1"/>
                <p:nvPr/>
              </p:nvSpPr>
              <p:spPr>
                <a:xfrm>
                  <a:off x="1754038" y="2427905"/>
                  <a:ext cx="906210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de-DE" sz="1600" dirty="0" err="1"/>
                    <a:t>Visualize</a:t>
                  </a:r>
                  <a:endParaRPr lang="en-GB" sz="1600" dirty="0"/>
                </a:p>
              </p:txBody>
            </p:sp>
          </p:grp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00E58EEF-580D-4A62-9445-3B455D64C9D1}"/>
                  </a:ext>
                </a:extLst>
              </p:cNvPr>
              <p:cNvGrpSpPr/>
              <p:nvPr/>
            </p:nvGrpSpPr>
            <p:grpSpPr>
              <a:xfrm>
                <a:off x="4664780" y="2379305"/>
                <a:ext cx="1120199" cy="466531"/>
                <a:chOff x="1688315" y="2379306"/>
                <a:chExt cx="1120199" cy="466531"/>
              </a:xfrm>
            </p:grpSpPr>
            <p:sp>
              <p:nvSpPr>
                <p:cNvPr id="15" name="Rectangle: Rounded Corners 14">
                  <a:extLst>
                    <a:ext uri="{FF2B5EF4-FFF2-40B4-BE49-F238E27FC236}">
                      <a16:creationId xmlns:a16="http://schemas.microsoft.com/office/drawing/2014/main" id="{12730320-B307-454B-B5ED-F0C5DD0E3C65}"/>
                    </a:ext>
                  </a:extLst>
                </p:cNvPr>
                <p:cNvSpPr/>
                <p:nvPr/>
              </p:nvSpPr>
              <p:spPr>
                <a:xfrm>
                  <a:off x="1698171" y="2379306"/>
                  <a:ext cx="1110343" cy="466531"/>
                </a:xfrm>
                <a:prstGeom prst="roundRect">
                  <a:avLst/>
                </a:prstGeom>
                <a:noFill/>
                <a:ln w="28575"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600"/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BDAC7B07-A9CE-432B-9929-D01764D43797}"/>
                    </a:ext>
                  </a:extLst>
                </p:cNvPr>
                <p:cNvSpPr txBox="1"/>
                <p:nvPr/>
              </p:nvSpPr>
              <p:spPr>
                <a:xfrm>
                  <a:off x="1688315" y="2427905"/>
                  <a:ext cx="1025537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de-DE" sz="1600" dirty="0"/>
                    <a:t>Transform</a:t>
                  </a:r>
                  <a:endParaRPr lang="en-GB" sz="1600" dirty="0"/>
                </a:p>
              </p:txBody>
            </p:sp>
          </p:grp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387E54EA-FA55-4B5B-A98E-85ED23323915}"/>
                  </a:ext>
                </a:extLst>
              </p:cNvPr>
              <p:cNvGrpSpPr/>
              <p:nvPr/>
            </p:nvGrpSpPr>
            <p:grpSpPr>
              <a:xfrm>
                <a:off x="7822884" y="2301551"/>
                <a:ext cx="1376598" cy="466531"/>
                <a:chOff x="1680069" y="2379306"/>
                <a:chExt cx="1249441" cy="466531"/>
              </a:xfrm>
            </p:grpSpPr>
            <p:sp>
              <p:nvSpPr>
                <p:cNvPr id="18" name="Rectangle: Rounded Corners 17">
                  <a:extLst>
                    <a:ext uri="{FF2B5EF4-FFF2-40B4-BE49-F238E27FC236}">
                      <a16:creationId xmlns:a16="http://schemas.microsoft.com/office/drawing/2014/main" id="{518E7B68-57E8-4A7C-90A1-DFE9465A5831}"/>
                    </a:ext>
                  </a:extLst>
                </p:cNvPr>
                <p:cNvSpPr/>
                <p:nvPr/>
              </p:nvSpPr>
              <p:spPr>
                <a:xfrm>
                  <a:off x="1698171" y="2379306"/>
                  <a:ext cx="1231339" cy="466531"/>
                </a:xfrm>
                <a:prstGeom prst="roundRect">
                  <a:avLst/>
                </a:prstGeom>
                <a:noFill/>
                <a:ln w="19050">
                  <a:solidFill>
                    <a:schemeClr val="tx1"/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600"/>
                </a:p>
              </p:txBody>
            </p:sp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65F61BF4-4145-4E52-B635-C4A57CA45DB6}"/>
                    </a:ext>
                  </a:extLst>
                </p:cNvPr>
                <p:cNvSpPr txBox="1"/>
                <p:nvPr/>
              </p:nvSpPr>
              <p:spPr>
                <a:xfrm>
                  <a:off x="1680069" y="2443294"/>
                  <a:ext cx="1240596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de-DE" sz="1600" dirty="0" err="1"/>
                    <a:t>Communicate</a:t>
                  </a:r>
                  <a:endParaRPr lang="en-GB" sz="1600" dirty="0"/>
                </a:p>
              </p:txBody>
            </p:sp>
          </p:grpSp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7C8AE91F-04CC-4B33-88A5-0607804572D8}"/>
                  </a:ext>
                </a:extLst>
              </p:cNvPr>
              <p:cNvSpPr/>
              <p:nvPr/>
            </p:nvSpPr>
            <p:spPr>
              <a:xfrm>
                <a:off x="1577398" y="1623527"/>
                <a:ext cx="5882187" cy="1922106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2CB2E9B-860F-415A-AED1-6DCAC585AA41}"/>
                  </a:ext>
                </a:extLst>
              </p:cNvPr>
              <p:cNvSpPr txBox="1"/>
              <p:nvPr/>
            </p:nvSpPr>
            <p:spPr>
              <a:xfrm>
                <a:off x="1732622" y="3237856"/>
                <a:ext cx="186153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400" dirty="0"/>
                  <a:t>Data </a:t>
                </a:r>
                <a:r>
                  <a:rPr lang="de-DE" sz="1400" dirty="0" err="1"/>
                  <a:t>analysis</a:t>
                </a:r>
                <a:r>
                  <a:rPr lang="de-DE" sz="1400" dirty="0"/>
                  <a:t> </a:t>
                </a:r>
                <a:r>
                  <a:rPr lang="de-DE" sz="1400" dirty="0" err="1"/>
                  <a:t>workflow</a:t>
                </a:r>
                <a:endParaRPr lang="en-GB" sz="1400" dirty="0"/>
              </a:p>
            </p:txBody>
          </p: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742FA070-E291-4396-A56C-41E932FC02F6}"/>
                  </a:ext>
                </a:extLst>
              </p:cNvPr>
              <p:cNvCxnSpPr>
                <a:cxnSpLocks/>
                <a:stCxn id="2" idx="3"/>
                <a:endCxn id="6" idx="1"/>
              </p:cNvCxnSpPr>
              <p:nvPr/>
            </p:nvCxnSpPr>
            <p:spPr>
              <a:xfrm flipV="1">
                <a:off x="2808514" y="2612571"/>
                <a:ext cx="384034" cy="1"/>
              </a:xfrm>
              <a:prstGeom prst="straightConnector1">
                <a:avLst/>
              </a:prstGeom>
              <a:ln w="381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A2313758-7E2F-45D8-ABD8-4BFE7776342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305152" y="2612570"/>
                <a:ext cx="384034" cy="1"/>
              </a:xfrm>
              <a:prstGeom prst="straightConnector1">
                <a:avLst/>
              </a:prstGeom>
              <a:ln w="38100">
                <a:solidFill>
                  <a:schemeClr val="accent3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7DB9DEC3-D99F-4715-B7EB-E249A79AD6F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459584" y="2570515"/>
                <a:ext cx="384034" cy="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prstDash val="sys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Connector: Curved 27">
                <a:extLst>
                  <a:ext uri="{FF2B5EF4-FFF2-40B4-BE49-F238E27FC236}">
                    <a16:creationId xmlns:a16="http://schemas.microsoft.com/office/drawing/2014/main" id="{F593FE42-71DF-49BF-B7C8-01F36F67AD2D}"/>
                  </a:ext>
                </a:extLst>
              </p:cNvPr>
              <p:cNvCxnSpPr>
                <a:cxnSpLocks/>
                <a:stCxn id="15" idx="0"/>
                <a:endCxn id="12" idx="1"/>
              </p:cNvCxnSpPr>
              <p:nvPr/>
            </p:nvCxnSpPr>
            <p:spPr>
              <a:xfrm rot="5400000" flipH="1" flipV="1">
                <a:off x="5522292" y="1775803"/>
                <a:ext cx="311019" cy="895987"/>
              </a:xfrm>
              <a:prstGeom prst="curvedConnector2">
                <a:avLst/>
              </a:prstGeom>
              <a:ln w="38100">
                <a:solidFill>
                  <a:schemeClr val="accent3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Connector: Curved 33">
                <a:extLst>
                  <a:ext uri="{FF2B5EF4-FFF2-40B4-BE49-F238E27FC236}">
                    <a16:creationId xmlns:a16="http://schemas.microsoft.com/office/drawing/2014/main" id="{517AD063-B2FF-442F-9120-0FCBA0E293CA}"/>
                  </a:ext>
                </a:extLst>
              </p:cNvPr>
              <p:cNvCxnSpPr>
                <a:cxnSpLocks/>
                <a:stCxn id="12" idx="2"/>
                <a:endCxn id="9" idx="0"/>
              </p:cNvCxnSpPr>
              <p:nvPr/>
            </p:nvCxnSpPr>
            <p:spPr>
              <a:xfrm rot="5400000">
                <a:off x="6407008" y="2571876"/>
                <a:ext cx="544285" cy="3634"/>
              </a:xfrm>
              <a:prstGeom prst="curvedConnector3">
                <a:avLst>
                  <a:gd name="adj1" fmla="val 50000"/>
                </a:avLst>
              </a:prstGeom>
              <a:ln w="38100">
                <a:solidFill>
                  <a:schemeClr val="accent3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Connector: Curved 37">
                <a:extLst>
                  <a:ext uri="{FF2B5EF4-FFF2-40B4-BE49-F238E27FC236}">
                    <a16:creationId xmlns:a16="http://schemas.microsoft.com/office/drawing/2014/main" id="{9340EC27-2A4D-4782-B4D5-441BD6F1215F}"/>
                  </a:ext>
                </a:extLst>
              </p:cNvPr>
              <p:cNvCxnSpPr>
                <a:cxnSpLocks/>
                <a:stCxn id="9" idx="1"/>
                <a:endCxn id="15" idx="2"/>
              </p:cNvCxnSpPr>
              <p:nvPr/>
            </p:nvCxnSpPr>
            <p:spPr>
              <a:xfrm rot="10800000">
                <a:off x="5229809" y="2845836"/>
                <a:ext cx="892353" cy="233266"/>
              </a:xfrm>
              <a:prstGeom prst="curvedConnector2">
                <a:avLst/>
              </a:prstGeom>
              <a:ln w="38100">
                <a:solidFill>
                  <a:schemeClr val="accent3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7" name="Rectangle: Rounded Corners 56">
              <a:extLst>
                <a:ext uri="{FF2B5EF4-FFF2-40B4-BE49-F238E27FC236}">
                  <a16:creationId xmlns:a16="http://schemas.microsoft.com/office/drawing/2014/main" id="{DCFA1218-F0EC-493F-BFC7-AE0B98017570}"/>
                </a:ext>
              </a:extLst>
            </p:cNvPr>
            <p:cNvSpPr/>
            <p:nvPr/>
          </p:nvSpPr>
          <p:spPr>
            <a:xfrm>
              <a:off x="1159013" y="2437777"/>
              <a:ext cx="1110343" cy="466531"/>
            </a:xfrm>
            <a:prstGeom prst="roundRect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60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6694BBCF-F43C-4D12-AA56-458AF0B1B56C}"/>
                </a:ext>
              </a:extLst>
            </p:cNvPr>
            <p:cNvSpPr txBox="1"/>
            <p:nvPr/>
          </p:nvSpPr>
          <p:spPr>
            <a:xfrm>
              <a:off x="1287050" y="2483886"/>
              <a:ext cx="841897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de-DE" sz="1600" dirty="0"/>
                <a:t>R </a:t>
              </a:r>
              <a:r>
                <a:rPr lang="de-DE" sz="1600" dirty="0" err="1"/>
                <a:t>basics</a:t>
              </a:r>
              <a:endParaRPr lang="en-GB" sz="1600" dirty="0"/>
            </a:p>
          </p:txBody>
        </p: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69387B40-7289-414C-8E4D-843760BD88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67021" y="2671042"/>
              <a:ext cx="201443" cy="2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707729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33A27DD6-0528-4414-981A-494A2C91A829}"/>
              </a:ext>
            </a:extLst>
          </p:cNvPr>
          <p:cNvGrpSpPr/>
          <p:nvPr/>
        </p:nvGrpSpPr>
        <p:grpSpPr>
          <a:xfrm>
            <a:off x="3138074" y="804496"/>
            <a:ext cx="5915851" cy="5249008"/>
            <a:chOff x="3138074" y="804496"/>
            <a:chExt cx="5915851" cy="5249008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2299213E-5A3F-4154-8581-97C4DD6AA8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38074" y="804496"/>
              <a:ext cx="5915851" cy="5249008"/>
            </a:xfrm>
            <a:prstGeom prst="rect">
              <a:avLst/>
            </a:prstGeom>
          </p:spPr>
        </p:pic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CB7A5FE5-6DB8-4F05-A2A4-DD4F4BA88D06}"/>
                </a:ext>
              </a:extLst>
            </p:cNvPr>
            <p:cNvCxnSpPr>
              <a:cxnSpLocks/>
            </p:cNvCxnSpPr>
            <p:nvPr/>
          </p:nvCxnSpPr>
          <p:spPr>
            <a:xfrm>
              <a:off x="6730584" y="929390"/>
              <a:ext cx="1154242" cy="74951"/>
            </a:xfrm>
            <a:prstGeom prst="straightConnector1">
              <a:avLst/>
            </a:prstGeom>
            <a:ln w="762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5526467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|27.9|16.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.8|8.2|11.8|1.9|6.5|16.2|14.6"/>
</p:tagLst>
</file>

<file path=ppt/theme/theme1.xml><?xml version="1.0" encoding="utf-8"?>
<a:theme xmlns:a="http://schemas.openxmlformats.org/drawingml/2006/main" name="Office Theme">
  <a:themeElements>
    <a:clrScheme name="Custom 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68BDA0"/>
      </a:accent1>
      <a:accent2>
        <a:srgbClr val="FFD166"/>
      </a:accent2>
      <a:accent3>
        <a:srgbClr val="FF9DD8"/>
      </a:accent3>
      <a:accent4>
        <a:srgbClr val="FFC000"/>
      </a:accent4>
      <a:accent5>
        <a:srgbClr val="75AADB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573</Words>
  <Application>Microsoft Office PowerPoint</Application>
  <PresentationFormat>Widescreen</PresentationFormat>
  <Paragraphs>150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Selina</dc:creator>
  <cp:lastModifiedBy>Selina</cp:lastModifiedBy>
  <cp:revision>72</cp:revision>
  <dcterms:created xsi:type="dcterms:W3CDTF">2021-07-18T10:06:14Z</dcterms:created>
  <dcterms:modified xsi:type="dcterms:W3CDTF">2023-10-13T14:32:53Z</dcterms:modified>
</cp:coreProperties>
</file>